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8"/>
  </p:notesMasterIdLst>
  <p:sldIdLst>
    <p:sldId id="256" r:id="rId2"/>
    <p:sldId id="257" r:id="rId3"/>
    <p:sldId id="263" r:id="rId4"/>
    <p:sldId id="264" r:id="rId5"/>
    <p:sldId id="267" r:id="rId6"/>
    <p:sldId id="270" r:id="rId7"/>
    <p:sldId id="271" r:id="rId8"/>
    <p:sldId id="273" r:id="rId9"/>
    <p:sldId id="327" r:id="rId10"/>
    <p:sldId id="331" r:id="rId11"/>
    <p:sldId id="283" r:id="rId12"/>
    <p:sldId id="281" r:id="rId13"/>
    <p:sldId id="272" r:id="rId14"/>
    <p:sldId id="286" r:id="rId15"/>
    <p:sldId id="285" r:id="rId16"/>
    <p:sldId id="288" r:id="rId17"/>
    <p:sldId id="290" r:id="rId18"/>
    <p:sldId id="291" r:id="rId19"/>
    <p:sldId id="292" r:id="rId20"/>
    <p:sldId id="293" r:id="rId21"/>
    <p:sldId id="295" r:id="rId22"/>
    <p:sldId id="294" r:id="rId23"/>
    <p:sldId id="310" r:id="rId24"/>
    <p:sldId id="311" r:id="rId25"/>
    <p:sldId id="333" r:id="rId26"/>
    <p:sldId id="298" r:id="rId27"/>
    <p:sldId id="299" r:id="rId28"/>
    <p:sldId id="313" r:id="rId29"/>
    <p:sldId id="314" r:id="rId30"/>
    <p:sldId id="315" r:id="rId31"/>
    <p:sldId id="316" r:id="rId32"/>
    <p:sldId id="317" r:id="rId33"/>
    <p:sldId id="318" r:id="rId34"/>
    <p:sldId id="328" r:id="rId35"/>
    <p:sldId id="324" r:id="rId36"/>
    <p:sldId id="32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C4FB76-C840-4E5A-89E7-72F16E93ECF8}" v="4" dt="2021-02-15T16:38:14.2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on Yang Ho" userId="96dd76040b709ebe" providerId="LiveId" clId="{28C4FB76-C840-4E5A-89E7-72F16E93ECF8}"/>
    <pc:docChg chg="custSel modSld">
      <pc:chgData name="Boon Yang Ho" userId="96dd76040b709ebe" providerId="LiveId" clId="{28C4FB76-C840-4E5A-89E7-72F16E93ECF8}" dt="2021-02-15T16:38:29.958" v="38" actId="478"/>
      <pc:docMkLst>
        <pc:docMk/>
      </pc:docMkLst>
      <pc:sldChg chg="delSp mod delAnim">
        <pc:chgData name="Boon Yang Ho" userId="96dd76040b709ebe" providerId="LiveId" clId="{28C4FB76-C840-4E5A-89E7-72F16E93ECF8}" dt="2021-02-15T16:36:26.318" v="0" actId="478"/>
        <pc:sldMkLst>
          <pc:docMk/>
          <pc:sldMk cId="703704067" sldId="256"/>
        </pc:sldMkLst>
        <pc:picChg chg="del">
          <ac:chgData name="Boon Yang Ho" userId="96dd76040b709ebe" providerId="LiveId" clId="{28C4FB76-C840-4E5A-89E7-72F16E93ECF8}" dt="2021-02-15T16:36:26.318" v="0" actId="478"/>
          <ac:picMkLst>
            <pc:docMk/>
            <pc:sldMk cId="703704067" sldId="256"/>
            <ac:picMk id="9" creationId="{AEF55026-B457-47D7-89E0-9CCF1B6B6A52}"/>
          </ac:picMkLst>
        </pc:picChg>
      </pc:sldChg>
      <pc:sldChg chg="delSp mod delAnim">
        <pc:chgData name="Boon Yang Ho" userId="96dd76040b709ebe" providerId="LiveId" clId="{28C4FB76-C840-4E5A-89E7-72F16E93ECF8}" dt="2021-02-15T16:36:30.740" v="1" actId="478"/>
        <pc:sldMkLst>
          <pc:docMk/>
          <pc:sldMk cId="3047628148" sldId="257"/>
        </pc:sldMkLst>
        <pc:picChg chg="del">
          <ac:chgData name="Boon Yang Ho" userId="96dd76040b709ebe" providerId="LiveId" clId="{28C4FB76-C840-4E5A-89E7-72F16E93ECF8}" dt="2021-02-15T16:36:30.740" v="1" actId="478"/>
          <ac:picMkLst>
            <pc:docMk/>
            <pc:sldMk cId="3047628148" sldId="257"/>
            <ac:picMk id="14" creationId="{133D9F12-85FD-486B-B1E8-559825D7BB55}"/>
          </ac:picMkLst>
        </pc:picChg>
      </pc:sldChg>
      <pc:sldChg chg="delSp mod delAnim">
        <pc:chgData name="Boon Yang Ho" userId="96dd76040b709ebe" providerId="LiveId" clId="{28C4FB76-C840-4E5A-89E7-72F16E93ECF8}" dt="2021-02-15T16:36:34.327" v="2" actId="478"/>
        <pc:sldMkLst>
          <pc:docMk/>
          <pc:sldMk cId="1012502412" sldId="263"/>
        </pc:sldMkLst>
        <pc:picChg chg="del">
          <ac:chgData name="Boon Yang Ho" userId="96dd76040b709ebe" providerId="LiveId" clId="{28C4FB76-C840-4E5A-89E7-72F16E93ECF8}" dt="2021-02-15T16:36:34.327" v="2" actId="478"/>
          <ac:picMkLst>
            <pc:docMk/>
            <pc:sldMk cId="1012502412" sldId="263"/>
            <ac:picMk id="29" creationId="{D5E0C39F-B22F-4835-B30B-1222C87CD0A6}"/>
          </ac:picMkLst>
        </pc:picChg>
      </pc:sldChg>
      <pc:sldChg chg="delSp mod delAnim">
        <pc:chgData name="Boon Yang Ho" userId="96dd76040b709ebe" providerId="LiveId" clId="{28C4FB76-C840-4E5A-89E7-72F16E93ECF8}" dt="2021-02-15T16:36:37.869" v="3" actId="478"/>
        <pc:sldMkLst>
          <pc:docMk/>
          <pc:sldMk cId="1237740944" sldId="264"/>
        </pc:sldMkLst>
        <pc:picChg chg="del">
          <ac:chgData name="Boon Yang Ho" userId="96dd76040b709ebe" providerId="LiveId" clId="{28C4FB76-C840-4E5A-89E7-72F16E93ECF8}" dt="2021-02-15T16:36:37.869" v="3" actId="478"/>
          <ac:picMkLst>
            <pc:docMk/>
            <pc:sldMk cId="1237740944" sldId="264"/>
            <ac:picMk id="10" creationId="{EDA5AEC9-31B6-4A2E-AF50-DB17048906DF}"/>
          </ac:picMkLst>
        </pc:picChg>
      </pc:sldChg>
      <pc:sldChg chg="delSp mod delAnim">
        <pc:chgData name="Boon Yang Ho" userId="96dd76040b709ebe" providerId="LiveId" clId="{28C4FB76-C840-4E5A-89E7-72F16E93ECF8}" dt="2021-02-15T16:36:41.138" v="4" actId="478"/>
        <pc:sldMkLst>
          <pc:docMk/>
          <pc:sldMk cId="3170373785" sldId="267"/>
        </pc:sldMkLst>
        <pc:picChg chg="del">
          <ac:chgData name="Boon Yang Ho" userId="96dd76040b709ebe" providerId="LiveId" clId="{28C4FB76-C840-4E5A-89E7-72F16E93ECF8}" dt="2021-02-15T16:36:41.138" v="4" actId="478"/>
          <ac:picMkLst>
            <pc:docMk/>
            <pc:sldMk cId="3170373785" sldId="267"/>
            <ac:picMk id="16" creationId="{22ED3DBC-4FCF-4B08-B0B8-102CC8BA151D}"/>
          </ac:picMkLst>
        </pc:picChg>
      </pc:sldChg>
      <pc:sldChg chg="delSp mod delAnim">
        <pc:chgData name="Boon Yang Ho" userId="96dd76040b709ebe" providerId="LiveId" clId="{28C4FB76-C840-4E5A-89E7-72F16E93ECF8}" dt="2021-02-15T16:36:45.754" v="5" actId="478"/>
        <pc:sldMkLst>
          <pc:docMk/>
          <pc:sldMk cId="1141832150" sldId="270"/>
        </pc:sldMkLst>
        <pc:picChg chg="del">
          <ac:chgData name="Boon Yang Ho" userId="96dd76040b709ebe" providerId="LiveId" clId="{28C4FB76-C840-4E5A-89E7-72F16E93ECF8}" dt="2021-02-15T16:36:45.754" v="5" actId="478"/>
          <ac:picMkLst>
            <pc:docMk/>
            <pc:sldMk cId="1141832150" sldId="270"/>
            <ac:picMk id="45" creationId="{E9732C1A-10F4-4F2B-AAFE-044AF5689E14}"/>
          </ac:picMkLst>
        </pc:picChg>
      </pc:sldChg>
      <pc:sldChg chg="delSp mod delAnim">
        <pc:chgData name="Boon Yang Ho" userId="96dd76040b709ebe" providerId="LiveId" clId="{28C4FB76-C840-4E5A-89E7-72F16E93ECF8}" dt="2021-02-15T16:36:48.769" v="6" actId="478"/>
        <pc:sldMkLst>
          <pc:docMk/>
          <pc:sldMk cId="1273796459" sldId="271"/>
        </pc:sldMkLst>
        <pc:picChg chg="del">
          <ac:chgData name="Boon Yang Ho" userId="96dd76040b709ebe" providerId="LiveId" clId="{28C4FB76-C840-4E5A-89E7-72F16E93ECF8}" dt="2021-02-15T16:36:48.769" v="6" actId="478"/>
          <ac:picMkLst>
            <pc:docMk/>
            <pc:sldMk cId="1273796459" sldId="271"/>
            <ac:picMk id="17" creationId="{6F1385C5-1734-496A-82F4-44CB88972011}"/>
          </ac:picMkLst>
        </pc:picChg>
      </pc:sldChg>
      <pc:sldChg chg="delSp mod delAnim">
        <pc:chgData name="Boon Yang Ho" userId="96dd76040b709ebe" providerId="LiveId" clId="{28C4FB76-C840-4E5A-89E7-72F16E93ECF8}" dt="2021-02-15T16:37:07.650" v="12" actId="478"/>
        <pc:sldMkLst>
          <pc:docMk/>
          <pc:sldMk cId="1872661827" sldId="272"/>
        </pc:sldMkLst>
        <pc:picChg chg="del">
          <ac:chgData name="Boon Yang Ho" userId="96dd76040b709ebe" providerId="LiveId" clId="{28C4FB76-C840-4E5A-89E7-72F16E93ECF8}" dt="2021-02-15T16:37:07.650" v="12" actId="478"/>
          <ac:picMkLst>
            <pc:docMk/>
            <pc:sldMk cId="1872661827" sldId="272"/>
            <ac:picMk id="38" creationId="{644D0652-B482-4026-BAF9-C7CD5E5F9D9C}"/>
          </ac:picMkLst>
        </pc:picChg>
      </pc:sldChg>
      <pc:sldChg chg="delSp mod delAnim">
        <pc:chgData name="Boon Yang Ho" userId="96dd76040b709ebe" providerId="LiveId" clId="{28C4FB76-C840-4E5A-89E7-72F16E93ECF8}" dt="2021-02-15T16:36:51.411" v="7" actId="478"/>
        <pc:sldMkLst>
          <pc:docMk/>
          <pc:sldMk cId="778318088" sldId="273"/>
        </pc:sldMkLst>
        <pc:picChg chg="del">
          <ac:chgData name="Boon Yang Ho" userId="96dd76040b709ebe" providerId="LiveId" clId="{28C4FB76-C840-4E5A-89E7-72F16E93ECF8}" dt="2021-02-15T16:36:51.411" v="7" actId="478"/>
          <ac:picMkLst>
            <pc:docMk/>
            <pc:sldMk cId="778318088" sldId="273"/>
            <ac:picMk id="28" creationId="{96C1C00E-A82B-408C-9F25-F5B4628A37C1}"/>
          </ac:picMkLst>
        </pc:picChg>
      </pc:sldChg>
      <pc:sldChg chg="delSp mod delAnim">
        <pc:chgData name="Boon Yang Ho" userId="96dd76040b709ebe" providerId="LiveId" clId="{28C4FB76-C840-4E5A-89E7-72F16E93ECF8}" dt="2021-02-15T16:37:04.494" v="11" actId="478"/>
        <pc:sldMkLst>
          <pc:docMk/>
          <pc:sldMk cId="2646812143" sldId="281"/>
        </pc:sldMkLst>
        <pc:picChg chg="del">
          <ac:chgData name="Boon Yang Ho" userId="96dd76040b709ebe" providerId="LiveId" clId="{28C4FB76-C840-4E5A-89E7-72F16E93ECF8}" dt="2021-02-15T16:37:04.494" v="11" actId="478"/>
          <ac:picMkLst>
            <pc:docMk/>
            <pc:sldMk cId="2646812143" sldId="281"/>
            <ac:picMk id="30" creationId="{0F7700F4-8D7B-48D7-A116-786485C37F56}"/>
          </ac:picMkLst>
        </pc:picChg>
      </pc:sldChg>
      <pc:sldChg chg="delSp mod delAnim">
        <pc:chgData name="Boon Yang Ho" userId="96dd76040b709ebe" providerId="LiveId" clId="{28C4FB76-C840-4E5A-89E7-72F16E93ECF8}" dt="2021-02-15T16:37:02.047" v="10" actId="478"/>
        <pc:sldMkLst>
          <pc:docMk/>
          <pc:sldMk cId="491483655" sldId="283"/>
        </pc:sldMkLst>
        <pc:picChg chg="del">
          <ac:chgData name="Boon Yang Ho" userId="96dd76040b709ebe" providerId="LiveId" clId="{28C4FB76-C840-4E5A-89E7-72F16E93ECF8}" dt="2021-02-15T16:37:02.047" v="10" actId="478"/>
          <ac:picMkLst>
            <pc:docMk/>
            <pc:sldMk cId="491483655" sldId="283"/>
            <ac:picMk id="64" creationId="{F5F940CB-B54D-4418-BC26-37938FDB4985}"/>
          </ac:picMkLst>
        </pc:picChg>
      </pc:sldChg>
      <pc:sldChg chg="delSp mod delAnim">
        <pc:chgData name="Boon Yang Ho" userId="96dd76040b709ebe" providerId="LiveId" clId="{28C4FB76-C840-4E5A-89E7-72F16E93ECF8}" dt="2021-02-15T16:37:14.838" v="14" actId="478"/>
        <pc:sldMkLst>
          <pc:docMk/>
          <pc:sldMk cId="4027630867" sldId="285"/>
        </pc:sldMkLst>
        <pc:picChg chg="del">
          <ac:chgData name="Boon Yang Ho" userId="96dd76040b709ebe" providerId="LiveId" clId="{28C4FB76-C840-4E5A-89E7-72F16E93ECF8}" dt="2021-02-15T16:37:14.838" v="14" actId="478"/>
          <ac:picMkLst>
            <pc:docMk/>
            <pc:sldMk cId="4027630867" sldId="285"/>
            <ac:picMk id="15" creationId="{324959CB-CB7B-4C29-9E28-31175AAE0392}"/>
          </ac:picMkLst>
        </pc:picChg>
      </pc:sldChg>
      <pc:sldChg chg="delSp mod delAnim">
        <pc:chgData name="Boon Yang Ho" userId="96dd76040b709ebe" providerId="LiveId" clId="{28C4FB76-C840-4E5A-89E7-72F16E93ECF8}" dt="2021-02-15T16:37:10.056" v="13" actId="478"/>
        <pc:sldMkLst>
          <pc:docMk/>
          <pc:sldMk cId="2618021016" sldId="286"/>
        </pc:sldMkLst>
        <pc:picChg chg="del">
          <ac:chgData name="Boon Yang Ho" userId="96dd76040b709ebe" providerId="LiveId" clId="{28C4FB76-C840-4E5A-89E7-72F16E93ECF8}" dt="2021-02-15T16:37:10.056" v="13" actId="478"/>
          <ac:picMkLst>
            <pc:docMk/>
            <pc:sldMk cId="2618021016" sldId="286"/>
            <ac:picMk id="27" creationId="{16CF73C0-1946-4EE8-9AAA-1A489C782985}"/>
          </ac:picMkLst>
        </pc:picChg>
      </pc:sldChg>
      <pc:sldChg chg="delSp mod delAnim">
        <pc:chgData name="Boon Yang Ho" userId="96dd76040b709ebe" providerId="LiveId" clId="{28C4FB76-C840-4E5A-89E7-72F16E93ECF8}" dt="2021-02-15T16:37:17.566" v="15" actId="478"/>
        <pc:sldMkLst>
          <pc:docMk/>
          <pc:sldMk cId="507548398" sldId="288"/>
        </pc:sldMkLst>
        <pc:picChg chg="del">
          <ac:chgData name="Boon Yang Ho" userId="96dd76040b709ebe" providerId="LiveId" clId="{28C4FB76-C840-4E5A-89E7-72F16E93ECF8}" dt="2021-02-15T16:37:17.566" v="15" actId="478"/>
          <ac:picMkLst>
            <pc:docMk/>
            <pc:sldMk cId="507548398" sldId="288"/>
            <ac:picMk id="13" creationId="{0E5267B0-AA92-4BA1-A2A1-440F4DD9D773}"/>
          </ac:picMkLst>
        </pc:picChg>
      </pc:sldChg>
      <pc:sldChg chg="delSp mod delAnim">
        <pc:chgData name="Boon Yang Ho" userId="96dd76040b709ebe" providerId="LiveId" clId="{28C4FB76-C840-4E5A-89E7-72F16E93ECF8}" dt="2021-02-15T16:37:19.888" v="16" actId="478"/>
        <pc:sldMkLst>
          <pc:docMk/>
          <pc:sldMk cId="2390774858" sldId="290"/>
        </pc:sldMkLst>
        <pc:picChg chg="del">
          <ac:chgData name="Boon Yang Ho" userId="96dd76040b709ebe" providerId="LiveId" clId="{28C4FB76-C840-4E5A-89E7-72F16E93ECF8}" dt="2021-02-15T16:37:19.888" v="16" actId="478"/>
          <ac:picMkLst>
            <pc:docMk/>
            <pc:sldMk cId="2390774858" sldId="290"/>
            <ac:picMk id="14" creationId="{B0532A10-088E-4D88-8FD0-3735CB094B9A}"/>
          </ac:picMkLst>
        </pc:picChg>
      </pc:sldChg>
      <pc:sldChg chg="delSp mod delAnim">
        <pc:chgData name="Boon Yang Ho" userId="96dd76040b709ebe" providerId="LiveId" clId="{28C4FB76-C840-4E5A-89E7-72F16E93ECF8}" dt="2021-02-15T16:37:23.298" v="17" actId="478"/>
        <pc:sldMkLst>
          <pc:docMk/>
          <pc:sldMk cId="637791759" sldId="291"/>
        </pc:sldMkLst>
        <pc:picChg chg="del">
          <ac:chgData name="Boon Yang Ho" userId="96dd76040b709ebe" providerId="LiveId" clId="{28C4FB76-C840-4E5A-89E7-72F16E93ECF8}" dt="2021-02-15T16:37:23.298" v="17" actId="478"/>
          <ac:picMkLst>
            <pc:docMk/>
            <pc:sldMk cId="637791759" sldId="291"/>
            <ac:picMk id="9" creationId="{19602208-A348-4C98-A6B8-F183C1441D6A}"/>
          </ac:picMkLst>
        </pc:picChg>
      </pc:sldChg>
      <pc:sldChg chg="delSp mod delAnim">
        <pc:chgData name="Boon Yang Ho" userId="96dd76040b709ebe" providerId="LiveId" clId="{28C4FB76-C840-4E5A-89E7-72F16E93ECF8}" dt="2021-02-15T16:37:25.642" v="18" actId="478"/>
        <pc:sldMkLst>
          <pc:docMk/>
          <pc:sldMk cId="1394709650" sldId="292"/>
        </pc:sldMkLst>
        <pc:picChg chg="del">
          <ac:chgData name="Boon Yang Ho" userId="96dd76040b709ebe" providerId="LiveId" clId="{28C4FB76-C840-4E5A-89E7-72F16E93ECF8}" dt="2021-02-15T16:37:25.642" v="18" actId="478"/>
          <ac:picMkLst>
            <pc:docMk/>
            <pc:sldMk cId="1394709650" sldId="292"/>
            <ac:picMk id="9" creationId="{86A25CA5-3147-4146-8536-39E5D5DFBFC7}"/>
          </ac:picMkLst>
        </pc:picChg>
      </pc:sldChg>
      <pc:sldChg chg="delSp mod delAnim">
        <pc:chgData name="Boon Yang Ho" userId="96dd76040b709ebe" providerId="LiveId" clId="{28C4FB76-C840-4E5A-89E7-72F16E93ECF8}" dt="2021-02-15T16:37:28.878" v="19" actId="478"/>
        <pc:sldMkLst>
          <pc:docMk/>
          <pc:sldMk cId="686123163" sldId="293"/>
        </pc:sldMkLst>
        <pc:picChg chg="del">
          <ac:chgData name="Boon Yang Ho" userId="96dd76040b709ebe" providerId="LiveId" clId="{28C4FB76-C840-4E5A-89E7-72F16E93ECF8}" dt="2021-02-15T16:37:28.878" v="19" actId="478"/>
          <ac:picMkLst>
            <pc:docMk/>
            <pc:sldMk cId="686123163" sldId="293"/>
            <ac:picMk id="11" creationId="{6A9CC0A7-F8D0-49E2-B431-73F72C7B0287}"/>
          </ac:picMkLst>
        </pc:picChg>
      </pc:sldChg>
      <pc:sldChg chg="delSp mod delAnim">
        <pc:chgData name="Boon Yang Ho" userId="96dd76040b709ebe" providerId="LiveId" clId="{28C4FB76-C840-4E5A-89E7-72F16E93ECF8}" dt="2021-02-15T16:37:34.759" v="21" actId="478"/>
        <pc:sldMkLst>
          <pc:docMk/>
          <pc:sldMk cId="274628695" sldId="294"/>
        </pc:sldMkLst>
        <pc:picChg chg="del">
          <ac:chgData name="Boon Yang Ho" userId="96dd76040b709ebe" providerId="LiveId" clId="{28C4FB76-C840-4E5A-89E7-72F16E93ECF8}" dt="2021-02-15T16:37:34.759" v="21" actId="478"/>
          <ac:picMkLst>
            <pc:docMk/>
            <pc:sldMk cId="274628695" sldId="294"/>
            <ac:picMk id="24" creationId="{8C314D05-C62A-4D08-A68A-E8293E74527D}"/>
          </ac:picMkLst>
        </pc:picChg>
      </pc:sldChg>
      <pc:sldChg chg="delSp mod delAnim">
        <pc:chgData name="Boon Yang Ho" userId="96dd76040b709ebe" providerId="LiveId" clId="{28C4FB76-C840-4E5A-89E7-72F16E93ECF8}" dt="2021-02-15T16:37:32.028" v="20" actId="478"/>
        <pc:sldMkLst>
          <pc:docMk/>
          <pc:sldMk cId="504391374" sldId="295"/>
        </pc:sldMkLst>
        <pc:picChg chg="del">
          <ac:chgData name="Boon Yang Ho" userId="96dd76040b709ebe" providerId="LiveId" clId="{28C4FB76-C840-4E5A-89E7-72F16E93ECF8}" dt="2021-02-15T16:37:32.028" v="20" actId="478"/>
          <ac:picMkLst>
            <pc:docMk/>
            <pc:sldMk cId="504391374" sldId="295"/>
            <ac:picMk id="23" creationId="{8108699F-AD18-47A1-B0D2-F547C4856942}"/>
          </ac:picMkLst>
        </pc:picChg>
      </pc:sldChg>
      <pc:sldChg chg="delSp mod delAnim">
        <pc:chgData name="Boon Yang Ho" userId="96dd76040b709ebe" providerId="LiveId" clId="{28C4FB76-C840-4E5A-89E7-72F16E93ECF8}" dt="2021-02-15T16:37:45.828" v="25" actId="478"/>
        <pc:sldMkLst>
          <pc:docMk/>
          <pc:sldMk cId="1208190974" sldId="298"/>
        </pc:sldMkLst>
        <pc:picChg chg="del">
          <ac:chgData name="Boon Yang Ho" userId="96dd76040b709ebe" providerId="LiveId" clId="{28C4FB76-C840-4E5A-89E7-72F16E93ECF8}" dt="2021-02-15T16:37:45.828" v="25" actId="478"/>
          <ac:picMkLst>
            <pc:docMk/>
            <pc:sldMk cId="1208190974" sldId="298"/>
            <ac:picMk id="11" creationId="{EF67817A-6A06-4E1C-8407-2C13A434A9D7}"/>
          </ac:picMkLst>
        </pc:picChg>
      </pc:sldChg>
      <pc:sldChg chg="delSp mod delAnim">
        <pc:chgData name="Boon Yang Ho" userId="96dd76040b709ebe" providerId="LiveId" clId="{28C4FB76-C840-4E5A-89E7-72F16E93ECF8}" dt="2021-02-15T16:37:49.163" v="26" actId="478"/>
        <pc:sldMkLst>
          <pc:docMk/>
          <pc:sldMk cId="1754631936" sldId="299"/>
        </pc:sldMkLst>
        <pc:picChg chg="del">
          <ac:chgData name="Boon Yang Ho" userId="96dd76040b709ebe" providerId="LiveId" clId="{28C4FB76-C840-4E5A-89E7-72F16E93ECF8}" dt="2021-02-15T16:37:49.163" v="26" actId="478"/>
          <ac:picMkLst>
            <pc:docMk/>
            <pc:sldMk cId="1754631936" sldId="299"/>
            <ac:picMk id="12" creationId="{1E9D91CC-6BDE-4579-8C60-D3998E54E86E}"/>
          </ac:picMkLst>
        </pc:picChg>
      </pc:sldChg>
      <pc:sldChg chg="delSp mod delAnim">
        <pc:chgData name="Boon Yang Ho" userId="96dd76040b709ebe" providerId="LiveId" clId="{28C4FB76-C840-4E5A-89E7-72F16E93ECF8}" dt="2021-02-15T16:37:37.596" v="22" actId="478"/>
        <pc:sldMkLst>
          <pc:docMk/>
          <pc:sldMk cId="3883850793" sldId="310"/>
        </pc:sldMkLst>
        <pc:picChg chg="del">
          <ac:chgData name="Boon Yang Ho" userId="96dd76040b709ebe" providerId="LiveId" clId="{28C4FB76-C840-4E5A-89E7-72F16E93ECF8}" dt="2021-02-15T16:37:37.596" v="22" actId="478"/>
          <ac:picMkLst>
            <pc:docMk/>
            <pc:sldMk cId="3883850793" sldId="310"/>
            <ac:picMk id="12" creationId="{200709CD-19D7-4E44-8EF8-AE693AE46AF2}"/>
          </ac:picMkLst>
        </pc:picChg>
      </pc:sldChg>
      <pc:sldChg chg="delSp mod delAnim">
        <pc:chgData name="Boon Yang Ho" userId="96dd76040b709ebe" providerId="LiveId" clId="{28C4FB76-C840-4E5A-89E7-72F16E93ECF8}" dt="2021-02-15T16:37:40.355" v="23" actId="478"/>
        <pc:sldMkLst>
          <pc:docMk/>
          <pc:sldMk cId="3793973733" sldId="311"/>
        </pc:sldMkLst>
        <pc:picChg chg="del">
          <ac:chgData name="Boon Yang Ho" userId="96dd76040b709ebe" providerId="LiveId" clId="{28C4FB76-C840-4E5A-89E7-72F16E93ECF8}" dt="2021-02-15T16:37:40.355" v="23" actId="478"/>
          <ac:picMkLst>
            <pc:docMk/>
            <pc:sldMk cId="3793973733" sldId="311"/>
            <ac:picMk id="15" creationId="{6E828B39-B160-4091-812D-36A4CA2A31A8}"/>
          </ac:picMkLst>
        </pc:picChg>
      </pc:sldChg>
      <pc:sldChg chg="delSp mod delAnim">
        <pc:chgData name="Boon Yang Ho" userId="96dd76040b709ebe" providerId="LiveId" clId="{28C4FB76-C840-4E5A-89E7-72F16E93ECF8}" dt="2021-02-15T16:37:51.655" v="27" actId="478"/>
        <pc:sldMkLst>
          <pc:docMk/>
          <pc:sldMk cId="1888912072" sldId="313"/>
        </pc:sldMkLst>
        <pc:picChg chg="del">
          <ac:chgData name="Boon Yang Ho" userId="96dd76040b709ebe" providerId="LiveId" clId="{28C4FB76-C840-4E5A-89E7-72F16E93ECF8}" dt="2021-02-15T16:37:51.655" v="27" actId="478"/>
          <ac:picMkLst>
            <pc:docMk/>
            <pc:sldMk cId="1888912072" sldId="313"/>
            <ac:picMk id="3" creationId="{BABE0164-1391-4E33-B9CA-82BB56AC1CCE}"/>
          </ac:picMkLst>
        </pc:picChg>
      </pc:sldChg>
      <pc:sldChg chg="delSp mod delAnim">
        <pc:chgData name="Boon Yang Ho" userId="96dd76040b709ebe" providerId="LiveId" clId="{28C4FB76-C840-4E5A-89E7-72F16E93ECF8}" dt="2021-02-15T16:37:57.829" v="29" actId="478"/>
        <pc:sldMkLst>
          <pc:docMk/>
          <pc:sldMk cId="965960029" sldId="314"/>
        </pc:sldMkLst>
        <pc:picChg chg="del">
          <ac:chgData name="Boon Yang Ho" userId="96dd76040b709ebe" providerId="LiveId" clId="{28C4FB76-C840-4E5A-89E7-72F16E93ECF8}" dt="2021-02-15T16:37:55.328" v="28" actId="478"/>
          <ac:picMkLst>
            <pc:docMk/>
            <pc:sldMk cId="965960029" sldId="314"/>
            <ac:picMk id="30" creationId="{31AE631F-D744-49C9-A342-D0A2963DFF74}"/>
          </ac:picMkLst>
        </pc:picChg>
        <pc:inkChg chg="del">
          <ac:chgData name="Boon Yang Ho" userId="96dd76040b709ebe" providerId="LiveId" clId="{28C4FB76-C840-4E5A-89E7-72F16E93ECF8}" dt="2021-02-15T16:37:57.829" v="29" actId="478"/>
          <ac:inkMkLst>
            <pc:docMk/>
            <pc:sldMk cId="965960029" sldId="314"/>
            <ac:inkMk id="29" creationId="{1F2889BE-5907-4C65-AF21-DA22B16200EF}"/>
          </ac:inkMkLst>
        </pc:inkChg>
      </pc:sldChg>
      <pc:sldChg chg="delSp mod delAnim">
        <pc:chgData name="Boon Yang Ho" userId="96dd76040b709ebe" providerId="LiveId" clId="{28C4FB76-C840-4E5A-89E7-72F16E93ECF8}" dt="2021-02-15T16:38:01.909" v="30" actId="478"/>
        <pc:sldMkLst>
          <pc:docMk/>
          <pc:sldMk cId="2241068620" sldId="315"/>
        </pc:sldMkLst>
        <pc:picChg chg="del">
          <ac:chgData name="Boon Yang Ho" userId="96dd76040b709ebe" providerId="LiveId" clId="{28C4FB76-C840-4E5A-89E7-72F16E93ECF8}" dt="2021-02-15T16:38:01.909" v="30" actId="478"/>
          <ac:picMkLst>
            <pc:docMk/>
            <pc:sldMk cId="2241068620" sldId="315"/>
            <ac:picMk id="9" creationId="{E3961A41-7133-4ED1-B85D-7A54F4DA39C2}"/>
          </ac:picMkLst>
        </pc:picChg>
      </pc:sldChg>
      <pc:sldChg chg="delSp mod delAnim">
        <pc:chgData name="Boon Yang Ho" userId="96dd76040b709ebe" providerId="LiveId" clId="{28C4FB76-C840-4E5A-89E7-72F16E93ECF8}" dt="2021-02-15T16:38:04.805" v="31" actId="478"/>
        <pc:sldMkLst>
          <pc:docMk/>
          <pc:sldMk cId="3173691286" sldId="316"/>
        </pc:sldMkLst>
        <pc:picChg chg="del">
          <ac:chgData name="Boon Yang Ho" userId="96dd76040b709ebe" providerId="LiveId" clId="{28C4FB76-C840-4E5A-89E7-72F16E93ECF8}" dt="2021-02-15T16:38:04.805" v="31" actId="478"/>
          <ac:picMkLst>
            <pc:docMk/>
            <pc:sldMk cId="3173691286" sldId="316"/>
            <ac:picMk id="19" creationId="{7EA396C0-E108-4BA7-B263-038BC2231FC7}"/>
          </ac:picMkLst>
        </pc:picChg>
      </pc:sldChg>
      <pc:sldChg chg="delSp mod delAnim">
        <pc:chgData name="Boon Yang Ho" userId="96dd76040b709ebe" providerId="LiveId" clId="{28C4FB76-C840-4E5A-89E7-72F16E93ECF8}" dt="2021-02-15T16:38:07.451" v="32" actId="478"/>
        <pc:sldMkLst>
          <pc:docMk/>
          <pc:sldMk cId="2369363778" sldId="317"/>
        </pc:sldMkLst>
        <pc:picChg chg="del">
          <ac:chgData name="Boon Yang Ho" userId="96dd76040b709ebe" providerId="LiveId" clId="{28C4FB76-C840-4E5A-89E7-72F16E93ECF8}" dt="2021-02-15T16:38:07.451" v="32" actId="478"/>
          <ac:picMkLst>
            <pc:docMk/>
            <pc:sldMk cId="2369363778" sldId="317"/>
            <ac:picMk id="13" creationId="{7EE1E9F7-77B0-414B-9A2D-C07D827BFAF9}"/>
          </ac:picMkLst>
        </pc:picChg>
      </pc:sldChg>
      <pc:sldChg chg="delSp mod delAnim">
        <pc:chgData name="Boon Yang Ho" userId="96dd76040b709ebe" providerId="LiveId" clId="{28C4FB76-C840-4E5A-89E7-72F16E93ECF8}" dt="2021-02-15T16:38:10.774" v="33" actId="478"/>
        <pc:sldMkLst>
          <pc:docMk/>
          <pc:sldMk cId="3567544575" sldId="318"/>
        </pc:sldMkLst>
        <pc:picChg chg="del">
          <ac:chgData name="Boon Yang Ho" userId="96dd76040b709ebe" providerId="LiveId" clId="{28C4FB76-C840-4E5A-89E7-72F16E93ECF8}" dt="2021-02-15T16:38:10.774" v="33" actId="478"/>
          <ac:picMkLst>
            <pc:docMk/>
            <pc:sldMk cId="3567544575" sldId="318"/>
            <ac:picMk id="11" creationId="{D5305E06-4696-45EC-A324-0BCC8EDB8ABA}"/>
          </ac:picMkLst>
        </pc:picChg>
      </pc:sldChg>
      <pc:sldChg chg="delSp mod delAnim">
        <pc:chgData name="Boon Yang Ho" userId="96dd76040b709ebe" providerId="LiveId" clId="{28C4FB76-C840-4E5A-89E7-72F16E93ECF8}" dt="2021-02-15T16:38:26.999" v="37" actId="478"/>
        <pc:sldMkLst>
          <pc:docMk/>
          <pc:sldMk cId="2156755480" sldId="324"/>
        </pc:sldMkLst>
        <pc:picChg chg="del">
          <ac:chgData name="Boon Yang Ho" userId="96dd76040b709ebe" providerId="LiveId" clId="{28C4FB76-C840-4E5A-89E7-72F16E93ECF8}" dt="2021-02-15T16:38:26.999" v="37" actId="478"/>
          <ac:picMkLst>
            <pc:docMk/>
            <pc:sldMk cId="2156755480" sldId="324"/>
            <ac:picMk id="15" creationId="{1D4831AE-62EB-4FB0-B4FE-8B8FE90BAAFE}"/>
          </ac:picMkLst>
        </pc:picChg>
      </pc:sldChg>
      <pc:sldChg chg="delSp mod delAnim">
        <pc:chgData name="Boon Yang Ho" userId="96dd76040b709ebe" providerId="LiveId" clId="{28C4FB76-C840-4E5A-89E7-72F16E93ECF8}" dt="2021-02-15T16:36:55.498" v="8" actId="478"/>
        <pc:sldMkLst>
          <pc:docMk/>
          <pc:sldMk cId="2829146279" sldId="327"/>
        </pc:sldMkLst>
        <pc:picChg chg="del">
          <ac:chgData name="Boon Yang Ho" userId="96dd76040b709ebe" providerId="LiveId" clId="{28C4FB76-C840-4E5A-89E7-72F16E93ECF8}" dt="2021-02-15T16:36:55.498" v="8" actId="478"/>
          <ac:picMkLst>
            <pc:docMk/>
            <pc:sldMk cId="2829146279" sldId="327"/>
            <ac:picMk id="16" creationId="{62930D7E-D67D-48F2-9D7B-44995A0C2BCC}"/>
          </ac:picMkLst>
        </pc:picChg>
      </pc:sldChg>
      <pc:sldChg chg="delSp modSp mod delAnim">
        <pc:chgData name="Boon Yang Ho" userId="96dd76040b709ebe" providerId="LiveId" clId="{28C4FB76-C840-4E5A-89E7-72F16E93ECF8}" dt="2021-02-15T16:38:24.047" v="36" actId="478"/>
        <pc:sldMkLst>
          <pc:docMk/>
          <pc:sldMk cId="2208801087" sldId="328"/>
        </pc:sldMkLst>
        <pc:spChg chg="mod">
          <ac:chgData name="Boon Yang Ho" userId="96dd76040b709ebe" providerId="LiveId" clId="{28C4FB76-C840-4E5A-89E7-72F16E93ECF8}" dt="2021-02-15T16:38:21.207" v="35" actId="6549"/>
          <ac:spMkLst>
            <pc:docMk/>
            <pc:sldMk cId="2208801087" sldId="328"/>
            <ac:spMk id="12" creationId="{BD1AEFB4-FFA2-4F52-879A-CB3C28C5C1D9}"/>
          </ac:spMkLst>
        </pc:spChg>
        <pc:picChg chg="del">
          <ac:chgData name="Boon Yang Ho" userId="96dd76040b709ebe" providerId="LiveId" clId="{28C4FB76-C840-4E5A-89E7-72F16E93ECF8}" dt="2021-02-15T16:38:14.397" v="34" actId="478"/>
          <ac:picMkLst>
            <pc:docMk/>
            <pc:sldMk cId="2208801087" sldId="328"/>
            <ac:picMk id="25" creationId="{21FF1BDC-2567-4592-B5A6-B17CF28D1832}"/>
          </ac:picMkLst>
        </pc:picChg>
        <pc:inkChg chg="del">
          <ac:chgData name="Boon Yang Ho" userId="96dd76040b709ebe" providerId="LiveId" clId="{28C4FB76-C840-4E5A-89E7-72F16E93ECF8}" dt="2021-02-15T16:38:24.047" v="36" actId="478"/>
          <ac:inkMkLst>
            <pc:docMk/>
            <pc:sldMk cId="2208801087" sldId="328"/>
            <ac:inkMk id="24" creationId="{5234C17D-E5DD-43DD-8F82-ADBC4505C2D5}"/>
          </ac:inkMkLst>
        </pc:inkChg>
      </pc:sldChg>
      <pc:sldChg chg="delSp mod delAnim">
        <pc:chgData name="Boon Yang Ho" userId="96dd76040b709ebe" providerId="LiveId" clId="{28C4FB76-C840-4E5A-89E7-72F16E93ECF8}" dt="2021-02-15T16:38:29.958" v="38" actId="478"/>
        <pc:sldMkLst>
          <pc:docMk/>
          <pc:sldMk cId="3880662594" sldId="329"/>
        </pc:sldMkLst>
        <pc:picChg chg="del">
          <ac:chgData name="Boon Yang Ho" userId="96dd76040b709ebe" providerId="LiveId" clId="{28C4FB76-C840-4E5A-89E7-72F16E93ECF8}" dt="2021-02-15T16:38:29.958" v="38" actId="478"/>
          <ac:picMkLst>
            <pc:docMk/>
            <pc:sldMk cId="3880662594" sldId="329"/>
            <ac:picMk id="16" creationId="{877B0D1B-FAA5-4E6E-B030-9B66E562FB0F}"/>
          </ac:picMkLst>
        </pc:picChg>
      </pc:sldChg>
      <pc:sldChg chg="delSp mod delAnim">
        <pc:chgData name="Boon Yang Ho" userId="96dd76040b709ebe" providerId="LiveId" clId="{28C4FB76-C840-4E5A-89E7-72F16E93ECF8}" dt="2021-02-15T16:36:58.720" v="9" actId="478"/>
        <pc:sldMkLst>
          <pc:docMk/>
          <pc:sldMk cId="3466107546" sldId="331"/>
        </pc:sldMkLst>
        <pc:picChg chg="del">
          <ac:chgData name="Boon Yang Ho" userId="96dd76040b709ebe" providerId="LiveId" clId="{28C4FB76-C840-4E5A-89E7-72F16E93ECF8}" dt="2021-02-15T16:36:58.720" v="9" actId="478"/>
          <ac:picMkLst>
            <pc:docMk/>
            <pc:sldMk cId="3466107546" sldId="331"/>
            <ac:picMk id="20" creationId="{578D5DC2-835B-4469-A5BA-04FE955C0B17}"/>
          </ac:picMkLst>
        </pc:picChg>
      </pc:sldChg>
      <pc:sldChg chg="delSp mod delAnim">
        <pc:chgData name="Boon Yang Ho" userId="96dd76040b709ebe" providerId="LiveId" clId="{28C4FB76-C840-4E5A-89E7-72F16E93ECF8}" dt="2021-02-15T16:37:42.681" v="24" actId="478"/>
        <pc:sldMkLst>
          <pc:docMk/>
          <pc:sldMk cId="3125873142" sldId="333"/>
        </pc:sldMkLst>
        <pc:picChg chg="del">
          <ac:chgData name="Boon Yang Ho" userId="96dd76040b709ebe" providerId="LiveId" clId="{28C4FB76-C840-4E5A-89E7-72F16E93ECF8}" dt="2021-02-15T16:37:42.681" v="24" actId="478"/>
          <ac:picMkLst>
            <pc:docMk/>
            <pc:sldMk cId="3125873142" sldId="333"/>
            <ac:picMk id="34" creationId="{99FAAA8C-B1CF-4C7B-925E-E50C401839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D9F75-934D-46AD-90EC-C00D83D7598F}" type="datetimeFigureOut">
              <a:rPr lang="en-MY" smtClean="0"/>
              <a:t>15/2/2021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CC081-C99C-4AF3-8C30-921D123486D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0983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AE5F-42EE-4D02-B541-BC24F6FF27A4}" type="datetime1">
              <a:rPr lang="en-MY" smtClean="0"/>
              <a:t>15/2/2021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‹#›</a:t>
            </a:fld>
            <a:endParaRPr lang="en-MY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160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47A1-66E0-49E3-9F72-B87361C92CF9}" type="datetime1">
              <a:rPr lang="en-MY" smtClean="0"/>
              <a:t>15/2/2021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9203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A861-4317-419D-BCB5-37E31EBD5749}" type="datetime1">
              <a:rPr lang="en-MY" smtClean="0"/>
              <a:t>15/2/2021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31605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F3D96-F252-48A7-8179-AEA72C228B0D}" type="datetime1">
              <a:rPr lang="en-MY" smtClean="0"/>
              <a:t>15/2/2021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623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6CFF0-709B-45EB-B0B6-70DC2B94AE71}" type="datetime1">
              <a:rPr lang="en-MY" smtClean="0"/>
              <a:t>15/2/2021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‹#›</a:t>
            </a:fld>
            <a:endParaRPr lang="en-MY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834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9B24-A955-4C09-A269-0DFA65D72AD3}" type="datetime1">
              <a:rPr lang="en-MY" smtClean="0"/>
              <a:t>15/2/2021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72558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85A7F-B5DB-451E-9F55-73CBCE6BC115}" type="datetime1">
              <a:rPr lang="en-MY" smtClean="0"/>
              <a:t>15/2/2021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73899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E0E9-4822-4608-8413-96795110516C}" type="datetime1">
              <a:rPr lang="en-MY" smtClean="0"/>
              <a:t>15/2/2021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50645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78046-3769-48B5-80EE-6B9840C8C769}" type="datetime1">
              <a:rPr lang="en-MY" smtClean="0"/>
              <a:t>15/2/2021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16229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43CC7FC-BC0E-4F15-8897-F7EAD136E63E}" type="datetime1">
              <a:rPr lang="en-MY" smtClean="0"/>
              <a:t>15/2/2021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5164A8-BDED-4BF8-A5E4-F47E086C5E5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35748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AF13A-2373-4CE3-B0F0-7B2724022692}" type="datetime1">
              <a:rPr lang="en-MY" smtClean="0"/>
              <a:t>15/2/2021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47495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C2EC324-5937-4972-8AD4-15E4853C032D}" type="datetime1">
              <a:rPr lang="en-MY" smtClean="0"/>
              <a:t>15/2/2021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5164A8-BDED-4BF8-A5E4-F47E086C5E51}" type="slidenum">
              <a:rPr lang="en-MY" smtClean="0"/>
              <a:t>‹#›</a:t>
            </a:fld>
            <a:endParaRPr lang="en-MY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28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0F93-618C-47A3-BDA6-5E882C9BA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1"/>
            <a:ext cx="10058400" cy="2277211"/>
          </a:xfrm>
        </p:spPr>
        <p:txBody>
          <a:bodyPr>
            <a:normAutofit/>
          </a:bodyPr>
          <a:lstStyle/>
          <a:p>
            <a:pPr algn="ctr"/>
            <a:br>
              <a:rPr lang="en-MY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Year Project Seminar</a:t>
            </a:r>
            <a:br>
              <a:rPr lang="en-MY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MY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MY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for Defect Detection in 3D Printing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1DFE2-2BB3-47FF-BE74-3C62C1FD53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3821839"/>
            <a:ext cx="10058400" cy="1776782"/>
          </a:xfrm>
        </p:spPr>
        <p:txBody>
          <a:bodyPr/>
          <a:lstStyle/>
          <a:p>
            <a:pPr algn="ctr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Boon Ho</a:t>
            </a:r>
          </a:p>
          <a:p>
            <a:pPr algn="ctr"/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 </a:t>
            </a:r>
            <a:r>
              <a:rPr lang="en-MY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Paul Hooper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02789-0006-4142-93D1-035129D3B64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029617-EC88-4B76-AAF6-3D2116A97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0370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10"/>
    </mc:Choice>
    <mc:Fallback xmlns="">
      <p:transition spd="slow" advTm="1691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Class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698A-EE25-4BEA-AE4E-CF8AB33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MY" sz="1600" dirty="0"/>
          </a:p>
          <a:p>
            <a:pPr lvl="1"/>
            <a:r>
              <a:rPr lang="en-MY" sz="1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Unsupervised method of training machine learning classifiers when some classes in the dataset are either </a:t>
            </a:r>
            <a:r>
              <a:rPr lang="en-MY" sz="1600" u="sng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present in a small amount</a:t>
            </a:r>
            <a:r>
              <a:rPr lang="en-MY" sz="1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or have </a:t>
            </a:r>
            <a:r>
              <a:rPr lang="en-MY" sz="1600" u="sng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 well-defined characteristics</a:t>
            </a:r>
            <a:r>
              <a:rPr lang="en-MY" sz="1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MY" sz="16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MY" sz="1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One class classifiers are models which specialised in </a:t>
            </a:r>
            <a:r>
              <a:rPr lang="en-MY" sz="1600" u="sng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recognising the normal instances</a:t>
            </a:r>
            <a:r>
              <a:rPr lang="en-MY" sz="1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MY" sz="16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MY" sz="1600" dirty="0"/>
              <a:t>Anomalous melt pools are not necessarily the minorities, but they are not very well-characterised. </a:t>
            </a:r>
          </a:p>
          <a:p>
            <a:pPr lvl="1"/>
            <a:endParaRPr lang="en-MY" sz="1600" dirty="0"/>
          </a:p>
          <a:p>
            <a:pPr lvl="1"/>
            <a:r>
              <a:rPr lang="en-MY" sz="1600" dirty="0" err="1"/>
              <a:t>Eg.</a:t>
            </a:r>
            <a:r>
              <a:rPr lang="en-MY" sz="1600" dirty="0"/>
              <a:t> How many spatter particles a melt pool must eject and how big must they be for the melt pool to be considered as an anomalous instance?</a:t>
            </a:r>
          </a:p>
          <a:p>
            <a:pPr lvl="1"/>
            <a:endParaRPr lang="en-MY" sz="1600" dirty="0"/>
          </a:p>
          <a:p>
            <a:pPr lvl="1"/>
            <a:r>
              <a:rPr lang="en-MY" sz="1600" dirty="0"/>
              <a:t>Deep convolutional autoencoder used as one class classifier.</a:t>
            </a:r>
          </a:p>
          <a:p>
            <a:pPr marL="201168" lvl="1" indent="0">
              <a:buNone/>
            </a:pPr>
            <a:endParaRPr lang="en-MY" sz="1600" dirty="0"/>
          </a:p>
          <a:p>
            <a:pPr marL="201168" lvl="1" indent="0">
              <a:buNone/>
            </a:pPr>
            <a:r>
              <a:rPr lang="en-MY" sz="1600" dirty="0"/>
              <a:t>    </a:t>
            </a:r>
          </a:p>
          <a:p>
            <a:pPr lvl="1"/>
            <a:endParaRPr lang="en-MY" sz="2000" dirty="0"/>
          </a:p>
          <a:p>
            <a:pPr marL="201168" lvl="1" indent="0">
              <a:buNone/>
            </a:pPr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7C1D8F-70E8-454F-AD62-B7711C32BE10}"/>
              </a:ext>
            </a:extLst>
          </p:cNvPr>
          <p:cNvSpPr/>
          <p:nvPr/>
        </p:nvSpPr>
        <p:spPr>
          <a:xfrm>
            <a:off x="9472475" y="4838330"/>
            <a:ext cx="866460" cy="6391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1E4B-1AD7-41D2-99A7-303A4CF4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10</a:t>
            </a:fld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71C23-555F-4EE3-8FF7-6F76C687424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610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17"/>
    </mc:Choice>
    <mc:Fallback xmlns="">
      <p:transition spd="slow" advTm="4841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Autoencoder: Introduction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7C1D8F-70E8-454F-AD62-B7711C32BE10}"/>
              </a:ext>
            </a:extLst>
          </p:cNvPr>
          <p:cNvSpPr/>
          <p:nvPr/>
        </p:nvSpPr>
        <p:spPr>
          <a:xfrm>
            <a:off x="9472475" y="4838330"/>
            <a:ext cx="866460" cy="6391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1E4B-1AD7-41D2-99A7-303A4CF4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11</a:t>
            </a:fld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D89C7-4E4E-40FD-BE4A-0B014205295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DC6AAFE-2B3F-431B-8812-CF795877C6CD}"/>
              </a:ext>
            </a:extLst>
          </p:cNvPr>
          <p:cNvGrpSpPr/>
          <p:nvPr/>
        </p:nvGrpSpPr>
        <p:grpSpPr>
          <a:xfrm>
            <a:off x="2602933" y="2406670"/>
            <a:ext cx="6772106" cy="2066882"/>
            <a:chOff x="4018848" y="5157926"/>
            <a:chExt cx="4485640" cy="136904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350F23D-EA67-49E9-9BE1-5FD1F9831A53}"/>
                </a:ext>
              </a:extLst>
            </p:cNvPr>
            <p:cNvGrpSpPr/>
            <p:nvPr/>
          </p:nvGrpSpPr>
          <p:grpSpPr>
            <a:xfrm>
              <a:off x="4018848" y="5157926"/>
              <a:ext cx="4485640" cy="1369040"/>
              <a:chOff x="4018848" y="4787403"/>
              <a:chExt cx="4485640" cy="136904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5CC3B7B-65AB-47A5-9EAC-CF1478E29C08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8848" y="4787403"/>
                <a:ext cx="4485640" cy="74104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57DAD67-717C-46CF-B12B-8508A5CFEBE6}"/>
                  </a:ext>
                </a:extLst>
              </p:cNvPr>
              <p:cNvSpPr/>
              <p:nvPr/>
            </p:nvSpPr>
            <p:spPr>
              <a:xfrm>
                <a:off x="4197338" y="5787111"/>
                <a:ext cx="39079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en-MY" dirty="0">
                    <a:solidFill>
                      <a:srgbClr val="44546A"/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General architecture of an autoencoder.</a:t>
                </a:r>
                <a:endParaRPr lang="en-MY" sz="1100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B1CBBC-2319-4B8D-AE1B-3DDDF04405F4}"/>
                </a:ext>
              </a:extLst>
            </p:cNvPr>
            <p:cNvSpPr txBox="1"/>
            <p:nvPr/>
          </p:nvSpPr>
          <p:spPr>
            <a:xfrm>
              <a:off x="5905255" y="5750553"/>
              <a:ext cx="1739332" cy="34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400" dirty="0"/>
                <a:t>Latent vector</a:t>
              </a:r>
            </a:p>
            <a:p>
              <a:r>
                <a:rPr lang="en-MY" sz="1400" dirty="0"/>
                <a:t>(Bottleneck)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95880C3B-A2F4-470F-B921-267C4125C1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4194754"/>
                <a:ext cx="10058400" cy="1674339"/>
              </a:xfrm>
            </p:spPr>
            <p:txBody>
              <a:bodyPr>
                <a:noAutofit/>
              </a:bodyPr>
              <a:lstStyle/>
              <a:p>
                <a:endParaRPr lang="en-MY" dirty="0"/>
              </a:p>
              <a:p>
                <a:pPr lvl="1"/>
                <a:r>
                  <a:rPr lang="en-MY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Dimensionality of the latent vector is a design choice. In this project, specified as 2D.</a:t>
                </a:r>
              </a:p>
              <a:p>
                <a:pPr lvl="1"/>
                <a:r>
                  <a:rPr lang="en-MY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Want X to be similar to X’.</a:t>
                </a:r>
              </a:p>
              <a:p>
                <a:pPr lvl="1"/>
                <a:r>
                  <a:rPr lang="en-MY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Loss Function: Euclidean distance between both images.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>
                          <a:latin typeface="Cambria Math" panose="02040503050406030204" pitchFamily="18" charset="0"/>
                        </a:rPr>
                        <m:t>Հ=</m:t>
                      </m:r>
                      <m:d>
                        <m:dPr>
                          <m:begChr m:val="‖"/>
                          <m:endChr m:val="‖"/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MY" sz="20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endParaRPr lang="en-MY" sz="2000" dirty="0"/>
              </a:p>
              <a:p>
                <a:pPr marL="201168" lvl="1" indent="0">
                  <a:buNone/>
                </a:pPr>
                <a:endParaRPr lang="en-MY" sz="2000" dirty="0"/>
              </a:p>
              <a:p>
                <a:pPr marL="201168" lvl="1" indent="0">
                  <a:buNone/>
                </a:pPr>
                <a:r>
                  <a:rPr lang="en-MY" sz="2000" dirty="0"/>
                  <a:t>    </a:t>
                </a:r>
              </a:p>
              <a:p>
                <a:pPr lvl="1"/>
                <a:endParaRPr lang="en-MY" sz="2000" dirty="0"/>
              </a:p>
              <a:p>
                <a:pPr marL="201168" lvl="1" indent="0">
                  <a:buNone/>
                </a:pPr>
                <a:endParaRPr lang="en-MY" sz="2000" dirty="0"/>
              </a:p>
              <a:p>
                <a:pPr lvl="1"/>
                <a:endParaRPr lang="en-MY" sz="2000" dirty="0"/>
              </a:p>
              <a:p>
                <a:pPr lvl="1"/>
                <a:endParaRPr lang="en-MY" sz="2000" dirty="0"/>
              </a:p>
              <a:p>
                <a:pPr lvl="1"/>
                <a:endParaRPr lang="en-MY" sz="2000" dirty="0"/>
              </a:p>
              <a:p>
                <a:pPr lvl="1"/>
                <a:endParaRPr lang="en-MY" sz="2000" dirty="0"/>
              </a:p>
              <a:p>
                <a:pPr lvl="1"/>
                <a:endParaRPr lang="en-MY" sz="2000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95880C3B-A2F4-470F-B921-267C4125C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4194754"/>
                <a:ext cx="10058400" cy="1674339"/>
              </a:xfrm>
              <a:blipFill>
                <a:blip r:embed="rId6"/>
                <a:stretch>
                  <a:fillRect b="-36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436E042-85B6-4D40-82A2-F137D31EFC6A}"/>
              </a:ext>
            </a:extLst>
          </p:cNvPr>
          <p:cNvSpPr txBox="1"/>
          <p:nvPr/>
        </p:nvSpPr>
        <p:spPr>
          <a:xfrm>
            <a:off x="2681668" y="3158080"/>
            <a:ext cx="1343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100" dirty="0"/>
              <a:t>(Input Image)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44A86C-BDB1-4942-A7B4-5CC7D6BD90E9}"/>
              </a:ext>
            </a:extLst>
          </p:cNvPr>
          <p:cNvSpPr txBox="1"/>
          <p:nvPr/>
        </p:nvSpPr>
        <p:spPr>
          <a:xfrm>
            <a:off x="8340456" y="3158080"/>
            <a:ext cx="1343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100" dirty="0"/>
              <a:t>(Output Image)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2083386F-9861-4624-BC03-7388B20F6A6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7" r="77438" b="28194"/>
          <a:stretch/>
        </p:blipFill>
        <p:spPr bwMode="auto">
          <a:xfrm>
            <a:off x="5217365" y="2406671"/>
            <a:ext cx="493045" cy="803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148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95"/>
    </mc:Choice>
    <mc:Fallback xmlns="">
      <p:transition spd="slow" advTm="8659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Pre-sieving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698A-EE25-4BEA-AE4E-CF8AB33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MY" sz="1600" dirty="0"/>
              <a:t>Constraint: Training dataset must contain mostly normal melt pool images.</a:t>
            </a:r>
          </a:p>
          <a:p>
            <a:pPr lvl="1"/>
            <a:r>
              <a:rPr lang="en-MY" sz="1600" dirty="0"/>
              <a:t>For convenience, label melt pool frames as follow</a:t>
            </a:r>
          </a:p>
          <a:p>
            <a:endParaRPr lang="en-MY" sz="1600" dirty="0"/>
          </a:p>
          <a:p>
            <a:pPr lvl="1"/>
            <a:endParaRPr lang="en-MY" sz="1600" dirty="0"/>
          </a:p>
          <a:p>
            <a:pPr lvl="1"/>
            <a:endParaRPr lang="en-MY" sz="1600" dirty="0"/>
          </a:p>
          <a:p>
            <a:pPr lvl="1"/>
            <a:r>
              <a:rPr lang="en-MY" sz="1600" dirty="0"/>
              <a:t>Standardise the features and apply K-means Clustering and analyse the proportion of melt pool images in each cluster.</a:t>
            </a:r>
          </a:p>
          <a:p>
            <a:pPr lvl="1"/>
            <a:endParaRPr lang="en-MY" sz="1600" dirty="0"/>
          </a:p>
          <a:p>
            <a:pPr lvl="1"/>
            <a:endParaRPr lang="en-MY" sz="1600" dirty="0"/>
          </a:p>
          <a:p>
            <a:pPr lvl="1"/>
            <a:endParaRPr lang="en-MY" sz="2000" dirty="0"/>
          </a:p>
          <a:p>
            <a:pPr marL="201168" lvl="1" indent="0">
              <a:buNone/>
            </a:pPr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7C1D8F-70E8-454F-AD62-B7711C32BE10}"/>
              </a:ext>
            </a:extLst>
          </p:cNvPr>
          <p:cNvSpPr/>
          <p:nvPr/>
        </p:nvSpPr>
        <p:spPr>
          <a:xfrm>
            <a:off x="9472475" y="4838330"/>
            <a:ext cx="866460" cy="6391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1E4B-1AD7-41D2-99A7-303A4CF4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12</a:t>
            </a:fld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71C23-555F-4EE3-8FF7-6F76C687424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B1252922-4DC9-4A14-B88C-672CAB2BC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027067"/>
              </p:ext>
            </p:extLst>
          </p:nvPr>
        </p:nvGraphicFramePr>
        <p:xfrm>
          <a:off x="2210935" y="260035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4554049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1757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Focused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Out-of-focus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78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Focus height = 0, +4mm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Focus height = -4mm, +8mm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94401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344E30B1-0804-4D6E-AA12-FA9C0C9A9AAD}"/>
              </a:ext>
            </a:extLst>
          </p:cNvPr>
          <p:cNvGrpSpPr/>
          <p:nvPr/>
        </p:nvGrpSpPr>
        <p:grpSpPr>
          <a:xfrm>
            <a:off x="2771609" y="3974549"/>
            <a:ext cx="6118225" cy="2058035"/>
            <a:chOff x="0" y="0"/>
            <a:chExt cx="6118610" cy="205827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79D3599-5684-4A6F-96B7-F5EC4B3DC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06090" cy="20434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24B659-017F-44D3-B8CA-5914994E8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760" y="25637"/>
              <a:ext cx="2990850" cy="20326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21FD6F-01E5-4166-8B77-37B27CD4F8EC}"/>
              </a:ext>
            </a:extLst>
          </p:cNvPr>
          <p:cNvSpPr txBox="1"/>
          <p:nvPr/>
        </p:nvSpPr>
        <p:spPr>
          <a:xfrm>
            <a:off x="3622085" y="6044377"/>
            <a:ext cx="157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Build 2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37DCB2-B363-4B82-9FDC-C8440083C26F}"/>
              </a:ext>
            </a:extLst>
          </p:cNvPr>
          <p:cNvSpPr txBox="1"/>
          <p:nvPr/>
        </p:nvSpPr>
        <p:spPr>
          <a:xfrm>
            <a:off x="6777095" y="6034882"/>
            <a:ext cx="157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Build 3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08D7E-C5E8-4C7D-B7E5-08384EA6CDC2}"/>
              </a:ext>
            </a:extLst>
          </p:cNvPr>
          <p:cNvSpPr txBox="1"/>
          <p:nvPr/>
        </p:nvSpPr>
        <p:spPr>
          <a:xfrm>
            <a:off x="9223899" y="4334426"/>
            <a:ext cx="2503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dirty="0"/>
              <a:t>“focused” melt pool images (     )  as training data. 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5D7DA513-0FE3-4356-8A4D-8720E7FB3D52}"/>
              </a:ext>
            </a:extLst>
          </p:cNvPr>
          <p:cNvSpPr/>
          <p:nvPr/>
        </p:nvSpPr>
        <p:spPr>
          <a:xfrm>
            <a:off x="3231472" y="4096650"/>
            <a:ext cx="168675" cy="31555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0A68120-E1CA-4454-A267-64C868989A66}"/>
              </a:ext>
            </a:extLst>
          </p:cNvPr>
          <p:cNvSpPr/>
          <p:nvPr/>
        </p:nvSpPr>
        <p:spPr>
          <a:xfrm>
            <a:off x="4651901" y="4412202"/>
            <a:ext cx="168675" cy="31555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5464C27-4040-43B5-90AD-0C5671A36119}"/>
              </a:ext>
            </a:extLst>
          </p:cNvPr>
          <p:cNvSpPr/>
          <p:nvPr/>
        </p:nvSpPr>
        <p:spPr>
          <a:xfrm>
            <a:off x="6357160" y="3840109"/>
            <a:ext cx="168675" cy="31555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0D494A0-05DD-4677-ACBB-A6E6053CF159}"/>
              </a:ext>
            </a:extLst>
          </p:cNvPr>
          <p:cNvSpPr/>
          <p:nvPr/>
        </p:nvSpPr>
        <p:spPr>
          <a:xfrm>
            <a:off x="7777589" y="4522778"/>
            <a:ext cx="168675" cy="31555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ACACA6-7FEC-41D3-950E-CE451873B425}"/>
              </a:ext>
            </a:extLst>
          </p:cNvPr>
          <p:cNvSpPr txBox="1"/>
          <p:nvPr/>
        </p:nvSpPr>
        <p:spPr>
          <a:xfrm>
            <a:off x="5155714" y="2328051"/>
            <a:ext cx="6285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/>
              <a:t>Table 1: Labelling of the dataset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8E531402-DCB3-4A4A-8BC4-7751D1A61456}"/>
              </a:ext>
            </a:extLst>
          </p:cNvPr>
          <p:cNvSpPr/>
          <p:nvPr/>
        </p:nvSpPr>
        <p:spPr>
          <a:xfrm>
            <a:off x="9412896" y="4611679"/>
            <a:ext cx="168675" cy="31555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4681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49"/>
    </mc:Choice>
    <mc:Fallback xmlns="">
      <p:transition spd="slow" advTm="6704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698A-EE25-4BEA-AE4E-CF8AB33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MY" sz="1600" dirty="0"/>
          </a:p>
          <a:p>
            <a:pPr marL="201168" lvl="1" indent="0">
              <a:buNone/>
            </a:pPr>
            <a:r>
              <a:rPr lang="en-MY" sz="1600" dirty="0"/>
              <a:t>    </a:t>
            </a:r>
          </a:p>
          <a:p>
            <a:pPr lvl="1"/>
            <a:endParaRPr lang="en-MY" sz="2000" dirty="0"/>
          </a:p>
          <a:p>
            <a:pPr marL="201168" lvl="1" indent="0">
              <a:buNone/>
            </a:pPr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7C1D8F-70E8-454F-AD62-B7711C32BE10}"/>
              </a:ext>
            </a:extLst>
          </p:cNvPr>
          <p:cNvSpPr/>
          <p:nvPr/>
        </p:nvSpPr>
        <p:spPr>
          <a:xfrm>
            <a:off x="9472475" y="4838330"/>
            <a:ext cx="866460" cy="6391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1E4B-1AD7-41D2-99A7-303A4CF4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13</a:t>
            </a:fld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71C23-555F-4EE3-8FF7-6F76C687424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522135-A02C-43D1-8B3C-C24F11FCBAD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78" y="2769903"/>
            <a:ext cx="11379044" cy="21750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031F6F-7EAD-4A51-B895-A611B8A73C9D}"/>
              </a:ext>
            </a:extLst>
          </p:cNvPr>
          <p:cNvSpPr txBox="1"/>
          <p:nvPr/>
        </p:nvSpPr>
        <p:spPr>
          <a:xfrm>
            <a:off x="528659" y="4958321"/>
            <a:ext cx="2405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Average Spatter </a:t>
            </a:r>
          </a:p>
          <a:p>
            <a:pPr algn="ctr"/>
            <a:r>
              <a:rPr lang="en-MY" dirty="0"/>
              <a:t>Area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DB683-2357-4268-BA51-A3424F8751A3}"/>
              </a:ext>
            </a:extLst>
          </p:cNvPr>
          <p:cNvSpPr txBox="1"/>
          <p:nvPr/>
        </p:nvSpPr>
        <p:spPr>
          <a:xfrm>
            <a:off x="3100081" y="4944924"/>
            <a:ext cx="1782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Average Spatter </a:t>
            </a:r>
          </a:p>
          <a:p>
            <a:pPr algn="ctr"/>
            <a:r>
              <a:rPr lang="en-MY" dirty="0"/>
              <a:t>Eccentricity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83082C-4D8B-4F4B-A5DD-E47A4E99A97C}"/>
              </a:ext>
            </a:extLst>
          </p:cNvPr>
          <p:cNvSpPr txBox="1"/>
          <p:nvPr/>
        </p:nvSpPr>
        <p:spPr>
          <a:xfrm>
            <a:off x="5345243" y="4944924"/>
            <a:ext cx="1782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Number of spatter particles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075EA-D8DF-4024-8F0E-85F010437AEC}"/>
              </a:ext>
            </a:extLst>
          </p:cNvPr>
          <p:cNvSpPr txBox="1"/>
          <p:nvPr/>
        </p:nvSpPr>
        <p:spPr>
          <a:xfrm>
            <a:off x="7764411" y="4944924"/>
            <a:ext cx="1782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Melt Pool </a:t>
            </a:r>
          </a:p>
          <a:p>
            <a:pPr algn="ctr"/>
            <a:r>
              <a:rPr lang="en-MY" dirty="0"/>
              <a:t>Blob Area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8564EA-8FA5-495E-99CD-5872DEF303EF}"/>
              </a:ext>
            </a:extLst>
          </p:cNvPr>
          <p:cNvSpPr txBox="1"/>
          <p:nvPr/>
        </p:nvSpPr>
        <p:spPr>
          <a:xfrm>
            <a:off x="10002885" y="4956526"/>
            <a:ext cx="1782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Melt Pool Eccentricity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A3407-79AD-4444-AE18-CC6DCDB88758}"/>
              </a:ext>
            </a:extLst>
          </p:cNvPr>
          <p:cNvSpPr txBox="1"/>
          <p:nvPr/>
        </p:nvSpPr>
        <p:spPr>
          <a:xfrm>
            <a:off x="825623" y="1997476"/>
            <a:ext cx="857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Take the </a:t>
            </a:r>
            <a:r>
              <a:rPr lang="en-MY" b="1" dirty="0"/>
              <a:t>centroid coordinates </a:t>
            </a:r>
            <a:r>
              <a:rPr lang="en-MY" dirty="0"/>
              <a:t>of the clusters and show them in bar plots.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1252BAF8-2AC6-4329-9DD7-FDBFB987245A}"/>
              </a:ext>
            </a:extLst>
          </p:cNvPr>
          <p:cNvSpPr/>
          <p:nvPr/>
        </p:nvSpPr>
        <p:spPr>
          <a:xfrm>
            <a:off x="928605" y="3857413"/>
            <a:ext cx="168675" cy="31555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749F154-6D49-486B-B3AF-ECAF37BBF491}"/>
              </a:ext>
            </a:extLst>
          </p:cNvPr>
          <p:cNvSpPr/>
          <p:nvPr/>
        </p:nvSpPr>
        <p:spPr>
          <a:xfrm>
            <a:off x="1765769" y="3857413"/>
            <a:ext cx="168675" cy="31555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817F601F-A3CF-4A90-BE8D-C15C452D5F34}"/>
              </a:ext>
            </a:extLst>
          </p:cNvPr>
          <p:cNvSpPr/>
          <p:nvPr/>
        </p:nvSpPr>
        <p:spPr>
          <a:xfrm>
            <a:off x="3182340" y="3217241"/>
            <a:ext cx="168675" cy="31555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17D920D-5E31-4626-9F82-10845F2CF0CC}"/>
              </a:ext>
            </a:extLst>
          </p:cNvPr>
          <p:cNvSpPr/>
          <p:nvPr/>
        </p:nvSpPr>
        <p:spPr>
          <a:xfrm>
            <a:off x="5488724" y="3754605"/>
            <a:ext cx="168675" cy="31555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5DA97F37-BE43-494E-9FCF-6D0834E428B3}"/>
              </a:ext>
            </a:extLst>
          </p:cNvPr>
          <p:cNvSpPr/>
          <p:nvPr/>
        </p:nvSpPr>
        <p:spPr>
          <a:xfrm>
            <a:off x="6348201" y="3754605"/>
            <a:ext cx="168675" cy="31555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13FC143D-8C45-4F78-BC66-862CC0DA7941}"/>
              </a:ext>
            </a:extLst>
          </p:cNvPr>
          <p:cNvSpPr/>
          <p:nvPr/>
        </p:nvSpPr>
        <p:spPr>
          <a:xfrm>
            <a:off x="7764411" y="3579285"/>
            <a:ext cx="168675" cy="31555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714F5811-1BED-41FB-BAC4-773961CDA92B}"/>
              </a:ext>
            </a:extLst>
          </p:cNvPr>
          <p:cNvSpPr/>
          <p:nvPr/>
        </p:nvSpPr>
        <p:spPr>
          <a:xfrm>
            <a:off x="8647770" y="3711696"/>
            <a:ext cx="168675" cy="31555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5A7028F1-20A1-46AC-8B14-232D3D015A54}"/>
              </a:ext>
            </a:extLst>
          </p:cNvPr>
          <p:cNvSpPr/>
          <p:nvPr/>
        </p:nvSpPr>
        <p:spPr>
          <a:xfrm>
            <a:off x="10056846" y="2804824"/>
            <a:ext cx="168675" cy="31555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FF14BB74-D988-4229-B4C3-2D20A3131D96}"/>
              </a:ext>
            </a:extLst>
          </p:cNvPr>
          <p:cNvSpPr/>
          <p:nvPr/>
        </p:nvSpPr>
        <p:spPr>
          <a:xfrm>
            <a:off x="10938808" y="2901689"/>
            <a:ext cx="168675" cy="31555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7A69C7-247A-45BF-960D-794BFCC42941}"/>
              </a:ext>
            </a:extLst>
          </p:cNvPr>
          <p:cNvGrpSpPr/>
          <p:nvPr/>
        </p:nvGrpSpPr>
        <p:grpSpPr>
          <a:xfrm>
            <a:off x="1731585" y="5628808"/>
            <a:ext cx="4432662" cy="523221"/>
            <a:chOff x="1731585" y="5816183"/>
            <a:chExt cx="4432662" cy="5232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DE7023-2309-4811-8E98-CFA4172695B8}"/>
                </a:ext>
              </a:extLst>
            </p:cNvPr>
            <p:cNvSpPr txBox="1"/>
            <p:nvPr/>
          </p:nvSpPr>
          <p:spPr>
            <a:xfrm>
              <a:off x="2879028" y="5970072"/>
              <a:ext cx="24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/>
                <a:t>Zero spatter properties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AD549381-33D0-44A3-BDAF-3A11613AFCBA}"/>
                </a:ext>
              </a:extLst>
            </p:cNvPr>
            <p:cNvSpPr/>
            <p:nvPr/>
          </p:nvSpPr>
          <p:spPr>
            <a:xfrm rot="16200000">
              <a:off x="3867274" y="3680494"/>
              <a:ext cx="161283" cy="443266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2812C4-695E-4804-86C0-56639D7D57EE}"/>
              </a:ext>
            </a:extLst>
          </p:cNvPr>
          <p:cNvGrpSpPr/>
          <p:nvPr/>
        </p:nvGrpSpPr>
        <p:grpSpPr>
          <a:xfrm>
            <a:off x="8420468" y="5701314"/>
            <a:ext cx="3134039" cy="461004"/>
            <a:chOff x="8420468" y="5843719"/>
            <a:chExt cx="3134039" cy="4610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C131AC-F8D3-4C8C-95F3-58B01DB2A030}"/>
                </a:ext>
              </a:extLst>
            </p:cNvPr>
            <p:cNvSpPr txBox="1"/>
            <p:nvPr/>
          </p:nvSpPr>
          <p:spPr>
            <a:xfrm>
              <a:off x="8420468" y="5935391"/>
              <a:ext cx="3134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/>
                <a:t>Similar melt pool properties</a:t>
              </a:r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D9ED97F8-FCDB-4F96-964B-F41755D86931}"/>
                </a:ext>
              </a:extLst>
            </p:cNvPr>
            <p:cNvSpPr/>
            <p:nvPr/>
          </p:nvSpPr>
          <p:spPr>
            <a:xfrm rot="16200000">
              <a:off x="9797797" y="4590315"/>
              <a:ext cx="161284" cy="266809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32" name="Arrow: Down 31">
            <a:extLst>
              <a:ext uri="{FF2B5EF4-FFF2-40B4-BE49-F238E27FC236}">
                <a16:creationId xmlns:a16="http://schemas.microsoft.com/office/drawing/2014/main" id="{9D6D3F32-3243-47C1-B3C1-62093D2C4FAD}"/>
              </a:ext>
            </a:extLst>
          </p:cNvPr>
          <p:cNvSpPr/>
          <p:nvPr/>
        </p:nvSpPr>
        <p:spPr>
          <a:xfrm>
            <a:off x="4041817" y="3241575"/>
            <a:ext cx="168675" cy="31555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7266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30"/>
    </mc:Choice>
    <mc:Fallback xmlns="">
      <p:transition spd="slow" advTm="2123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Autoencoder: Testing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7C1D8F-70E8-454F-AD62-B7711C32BE10}"/>
              </a:ext>
            </a:extLst>
          </p:cNvPr>
          <p:cNvSpPr/>
          <p:nvPr/>
        </p:nvSpPr>
        <p:spPr>
          <a:xfrm>
            <a:off x="9472475" y="4838330"/>
            <a:ext cx="866460" cy="6391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1E4B-1AD7-41D2-99A7-303A4CF4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14</a:t>
            </a:fld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D89C7-4E4E-40FD-BE4A-0B014205295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C3B7B-65AB-47A5-9EAC-CF1478E29C0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69" y="3156625"/>
            <a:ext cx="6772106" cy="111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78AA26-C199-43AD-BC05-6F0B5654C8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1" t="4014" r="29992" b="69353"/>
          <a:stretch/>
        </p:blipFill>
        <p:spPr bwMode="auto">
          <a:xfrm>
            <a:off x="1827104" y="2616040"/>
            <a:ext cx="2022684" cy="1963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10E366-8B8E-48D1-84F7-623B82BB77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78" t="38589" r="29992" b="35566"/>
          <a:stretch/>
        </p:blipFill>
        <p:spPr bwMode="auto">
          <a:xfrm>
            <a:off x="8416978" y="2481518"/>
            <a:ext cx="1967681" cy="19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E0C9ED-A75F-4825-B369-5712985230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1" t="73133" r="29992"/>
          <a:stretch/>
        </p:blipFill>
        <p:spPr bwMode="auto">
          <a:xfrm>
            <a:off x="5246412" y="4653267"/>
            <a:ext cx="1515130" cy="148362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1451530-55F3-4006-84AA-5DFEDAE2FC8B}"/>
              </a:ext>
            </a:extLst>
          </p:cNvPr>
          <p:cNvSpPr txBox="1"/>
          <p:nvPr/>
        </p:nvSpPr>
        <p:spPr>
          <a:xfrm>
            <a:off x="4834326" y="6028922"/>
            <a:ext cx="288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Small Reconstruction error</a:t>
            </a:r>
          </a:p>
        </p:txBody>
      </p:sp>
    </p:spTree>
    <p:extLst>
      <p:ext uri="{BB962C8B-B14F-4D97-AF65-F5344CB8AC3E}">
        <p14:creationId xmlns:p14="http://schemas.microsoft.com/office/powerpoint/2010/main" val="261802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65"/>
    </mc:Choice>
    <mc:Fallback xmlns="">
      <p:transition spd="slow" advTm="2806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Autoencoder: Testing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7C1D8F-70E8-454F-AD62-B7711C32BE10}"/>
              </a:ext>
            </a:extLst>
          </p:cNvPr>
          <p:cNvSpPr/>
          <p:nvPr/>
        </p:nvSpPr>
        <p:spPr>
          <a:xfrm>
            <a:off x="9472475" y="4838330"/>
            <a:ext cx="866460" cy="6391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1E4B-1AD7-41D2-99A7-303A4CF4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15</a:t>
            </a:fld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D89C7-4E4E-40FD-BE4A-0B014205295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C3B7B-65AB-47A5-9EAC-CF1478E29C0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69" y="3156625"/>
            <a:ext cx="6772106" cy="111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38A7FA-F54F-46E8-AC5A-B6BCD3C0DF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6" t="75276" r="60583"/>
          <a:stretch/>
        </p:blipFill>
        <p:spPr bwMode="auto">
          <a:xfrm>
            <a:off x="5224377" y="4659012"/>
            <a:ext cx="1534386" cy="14871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91BAB02-3006-4296-B640-37701384395A}"/>
              </a:ext>
            </a:extLst>
          </p:cNvPr>
          <p:cNvGrpSpPr/>
          <p:nvPr/>
        </p:nvGrpSpPr>
        <p:grpSpPr>
          <a:xfrm>
            <a:off x="1740443" y="2488367"/>
            <a:ext cx="8620978" cy="1974797"/>
            <a:chOff x="1745922" y="2719623"/>
            <a:chExt cx="8593013" cy="196839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DBFF95-18AD-4899-AF9C-0F55BC470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46" t="4257" r="60583" b="71776"/>
            <a:stretch/>
          </p:blipFill>
          <p:spPr bwMode="auto">
            <a:xfrm>
              <a:off x="1745922" y="2744014"/>
              <a:ext cx="2069124" cy="194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7FB8334-75D6-45BF-800A-F05ACD594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46" t="39285" r="60583" b="36604"/>
            <a:stretch/>
          </p:blipFill>
          <p:spPr bwMode="auto">
            <a:xfrm>
              <a:off x="8282241" y="2719623"/>
              <a:ext cx="2056694" cy="194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9E5F045-5170-42DC-9829-FBA6CB59218A}"/>
              </a:ext>
            </a:extLst>
          </p:cNvPr>
          <p:cNvSpPr txBox="1"/>
          <p:nvPr/>
        </p:nvSpPr>
        <p:spPr>
          <a:xfrm>
            <a:off x="4834326" y="6028922"/>
            <a:ext cx="288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Large Reconstruction error</a:t>
            </a:r>
          </a:p>
        </p:txBody>
      </p:sp>
    </p:spTree>
    <p:extLst>
      <p:ext uri="{BB962C8B-B14F-4D97-AF65-F5344CB8AC3E}">
        <p14:creationId xmlns:p14="http://schemas.microsoft.com/office/powerpoint/2010/main" val="402763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48"/>
    </mc:Choice>
    <mc:Fallback xmlns="">
      <p:transition spd="slow" advTm="2924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F3771-E60D-46A9-80A9-1012DC9B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16</a:t>
            </a:fld>
            <a:endParaRPr lang="en-MY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B65D38-CC7D-4FC0-B08B-D6BD80871ECB}"/>
              </a:ext>
            </a:extLst>
          </p:cNvPr>
          <p:cNvGrpSpPr/>
          <p:nvPr/>
        </p:nvGrpSpPr>
        <p:grpSpPr>
          <a:xfrm>
            <a:off x="2788516" y="1011981"/>
            <a:ext cx="5938402" cy="4957048"/>
            <a:chOff x="0" y="276283"/>
            <a:chExt cx="6165215" cy="514693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3C1B30-B6C4-4DBA-BC5B-B3BA6083C46C}"/>
                </a:ext>
              </a:extLst>
            </p:cNvPr>
            <p:cNvGrpSpPr/>
            <p:nvPr/>
          </p:nvGrpSpPr>
          <p:grpSpPr>
            <a:xfrm>
              <a:off x="0" y="276283"/>
              <a:ext cx="6114415" cy="2054242"/>
              <a:chOff x="0" y="276283"/>
              <a:chExt cx="6114415" cy="2054242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0FDDE66-9FD6-447A-889B-E40086C16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356310"/>
                <a:ext cx="2959100" cy="19742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FD24CDB-A1D7-4BF6-9D59-EB770519AC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8960" y="276283"/>
                <a:ext cx="3005455" cy="20294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4EE4D3-1454-47CC-84BA-9ED2DEBB75BF}"/>
                </a:ext>
              </a:extLst>
            </p:cNvPr>
            <p:cNvGrpSpPr/>
            <p:nvPr/>
          </p:nvGrpSpPr>
          <p:grpSpPr>
            <a:xfrm>
              <a:off x="57150" y="2583180"/>
              <a:ext cx="6108065" cy="2840034"/>
              <a:chOff x="0" y="0"/>
              <a:chExt cx="6108065" cy="284035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803A11B-789B-4FEB-9FC8-C0AE72B8B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1430"/>
                <a:ext cx="2988310" cy="2828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5A68193-9281-4856-9293-224ECEE5E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3250" y="0"/>
                <a:ext cx="2964815" cy="28047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5519290-D3EB-4903-AA2B-F9444BF1AB8C}"/>
              </a:ext>
            </a:extLst>
          </p:cNvPr>
          <p:cNvSpPr txBox="1"/>
          <p:nvPr/>
        </p:nvSpPr>
        <p:spPr>
          <a:xfrm>
            <a:off x="3402458" y="2829426"/>
            <a:ext cx="192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Training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2C7F13-A8FE-4A6C-BC36-0F5D9F6407A2}"/>
              </a:ext>
            </a:extLst>
          </p:cNvPr>
          <p:cNvSpPr txBox="1"/>
          <p:nvPr/>
        </p:nvSpPr>
        <p:spPr>
          <a:xfrm>
            <a:off x="6468256" y="2805771"/>
            <a:ext cx="192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Testing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3CB06E-0A06-4C97-8F7F-799FEC80C363}"/>
              </a:ext>
            </a:extLst>
          </p:cNvPr>
          <p:cNvSpPr txBox="1"/>
          <p:nvPr/>
        </p:nvSpPr>
        <p:spPr>
          <a:xfrm>
            <a:off x="3402457" y="6015049"/>
            <a:ext cx="192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Training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4655DC-F8CC-446C-ACAB-F4503D0510FC}"/>
              </a:ext>
            </a:extLst>
          </p:cNvPr>
          <p:cNvSpPr txBox="1"/>
          <p:nvPr/>
        </p:nvSpPr>
        <p:spPr>
          <a:xfrm>
            <a:off x="6334703" y="5934785"/>
            <a:ext cx="192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Testing Data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8B35F5-FEF0-45BF-AF86-0746ECB554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4" t="2726" r="8175" b="56097"/>
          <a:stretch/>
        </p:blipFill>
        <p:spPr bwMode="auto">
          <a:xfrm>
            <a:off x="8876158" y="2248524"/>
            <a:ext cx="3110460" cy="2570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64C5D6C-A388-4768-A661-ADC0E4720E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2" t="43803" r="39679" b="10111"/>
          <a:stretch/>
        </p:blipFill>
        <p:spPr bwMode="auto">
          <a:xfrm>
            <a:off x="312952" y="2990437"/>
            <a:ext cx="2685081" cy="25351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D8FAD20-BAD8-4439-9DCF-C7265CB47EC2}"/>
              </a:ext>
            </a:extLst>
          </p:cNvPr>
          <p:cNvCxnSpPr/>
          <p:nvPr/>
        </p:nvCxnSpPr>
        <p:spPr>
          <a:xfrm flipH="1" flipV="1">
            <a:off x="1677919" y="4324662"/>
            <a:ext cx="1642402" cy="689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19A43E7-99B7-4470-9B9C-C7531938C07E}"/>
              </a:ext>
            </a:extLst>
          </p:cNvPr>
          <p:cNvCxnSpPr>
            <a:cxnSpLocks/>
          </p:cNvCxnSpPr>
          <p:nvPr/>
        </p:nvCxnSpPr>
        <p:spPr>
          <a:xfrm flipH="1">
            <a:off x="7824960" y="3533930"/>
            <a:ext cx="1836201" cy="379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54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29"/>
    </mc:Choice>
    <mc:Fallback xmlns="">
      <p:transition spd="slow" advTm="2422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698A-EE25-4BEA-AE4E-CF8AB33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MY" dirty="0"/>
              <a:t>Further cleaning with density based clustering algorithm, DBSCAN: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7C1D8F-70E8-454F-AD62-B7711C32BE10}"/>
              </a:ext>
            </a:extLst>
          </p:cNvPr>
          <p:cNvSpPr/>
          <p:nvPr/>
        </p:nvSpPr>
        <p:spPr>
          <a:xfrm>
            <a:off x="9472475" y="4838330"/>
            <a:ext cx="866460" cy="6391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1E4B-1AD7-41D2-99A7-303A4CF4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17</a:t>
            </a:fld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D89C7-4E4E-40FD-BE4A-0B014205295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DBB70C-5454-4059-BF49-28A16429FC5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20" y="2619481"/>
            <a:ext cx="3703320" cy="2475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077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50"/>
    </mc:Choice>
    <mc:Fallback xmlns="">
      <p:transition spd="slow" advTm="1795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698A-EE25-4BEA-AE4E-CF8AB33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MY" dirty="0"/>
              <a:t>Manually labelled 1500 datapoints for validation and testing. Classify the data into “Normal” and “Anomalous”.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7C1D8F-70E8-454F-AD62-B7711C32BE10}"/>
              </a:ext>
            </a:extLst>
          </p:cNvPr>
          <p:cNvSpPr/>
          <p:nvPr/>
        </p:nvSpPr>
        <p:spPr>
          <a:xfrm>
            <a:off x="9472475" y="4838330"/>
            <a:ext cx="866460" cy="6391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1E4B-1AD7-41D2-99A7-303A4CF4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18</a:t>
            </a:fld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D89C7-4E4E-40FD-BE4A-0B014205295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3769669-1E96-4C1A-96EE-3449A0B074A5}"/>
              </a:ext>
            </a:extLst>
          </p:cNvPr>
          <p:cNvGrpSpPr/>
          <p:nvPr/>
        </p:nvGrpSpPr>
        <p:grpSpPr>
          <a:xfrm>
            <a:off x="2771609" y="2636145"/>
            <a:ext cx="5909310" cy="2019467"/>
            <a:chOff x="0" y="2090072"/>
            <a:chExt cx="5909363" cy="201993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AF72E40-83F2-4DD9-A0C7-32101C357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97"/>
            <a:stretch/>
          </p:blipFill>
          <p:spPr bwMode="auto">
            <a:xfrm>
              <a:off x="0" y="2090072"/>
              <a:ext cx="3024505" cy="201993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5345FD1-2DBA-40EC-98BC-6B24762B7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01"/>
            <a:stretch/>
          </p:blipFill>
          <p:spPr bwMode="auto">
            <a:xfrm>
              <a:off x="2923592" y="2108731"/>
              <a:ext cx="2985770" cy="198945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0FD8061-EBDD-463E-9CC6-32BF737359FD}"/>
              </a:ext>
            </a:extLst>
          </p:cNvPr>
          <p:cNvSpPr txBox="1"/>
          <p:nvPr/>
        </p:nvSpPr>
        <p:spPr>
          <a:xfrm>
            <a:off x="3766170" y="4693866"/>
            <a:ext cx="2136098" cy="3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Autoencoder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0F0091-773B-4840-B3CA-3750FAEDF052}"/>
              </a:ext>
            </a:extLst>
          </p:cNvPr>
          <p:cNvSpPr txBox="1"/>
          <p:nvPr/>
        </p:nvSpPr>
        <p:spPr>
          <a:xfrm>
            <a:off x="6049481" y="4685652"/>
            <a:ext cx="32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Autoencoder trained on DBSCAN</a:t>
            </a:r>
          </a:p>
        </p:txBody>
      </p:sp>
    </p:spTree>
    <p:extLst>
      <p:ext uri="{BB962C8B-B14F-4D97-AF65-F5344CB8AC3E}">
        <p14:creationId xmlns:p14="http://schemas.microsoft.com/office/powerpoint/2010/main" val="63779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55"/>
    </mc:Choice>
    <mc:Fallback xmlns="">
      <p:transition spd="slow" advTm="2855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AA561EC-44B9-44A3-8A52-17E0FF125A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2234413"/>
              </p:ext>
            </p:extLst>
          </p:nvPr>
        </p:nvGraphicFramePr>
        <p:xfrm>
          <a:off x="1934444" y="1971462"/>
          <a:ext cx="8294868" cy="26367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73717">
                  <a:extLst>
                    <a:ext uri="{9D8B030D-6E8A-4147-A177-3AD203B41FA5}">
                      <a16:colId xmlns:a16="http://schemas.microsoft.com/office/drawing/2014/main" val="2924493189"/>
                    </a:ext>
                  </a:extLst>
                </a:gridCol>
                <a:gridCol w="2073717">
                  <a:extLst>
                    <a:ext uri="{9D8B030D-6E8A-4147-A177-3AD203B41FA5}">
                      <a16:colId xmlns:a16="http://schemas.microsoft.com/office/drawing/2014/main" val="1161220583"/>
                    </a:ext>
                  </a:extLst>
                </a:gridCol>
                <a:gridCol w="2073717">
                  <a:extLst>
                    <a:ext uri="{9D8B030D-6E8A-4147-A177-3AD203B41FA5}">
                      <a16:colId xmlns:a16="http://schemas.microsoft.com/office/drawing/2014/main" val="905279615"/>
                    </a:ext>
                  </a:extLst>
                </a:gridCol>
                <a:gridCol w="2073717">
                  <a:extLst>
                    <a:ext uri="{9D8B030D-6E8A-4147-A177-3AD203B41FA5}">
                      <a16:colId xmlns:a16="http://schemas.microsoft.com/office/drawing/2014/main" val="2562997143"/>
                    </a:ext>
                  </a:extLst>
                </a:gridCol>
              </a:tblGrid>
              <a:tr h="3337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 dirty="0">
                          <a:effectLst/>
                        </a:rPr>
                        <a:t> </a:t>
                      </a:r>
                      <a:endParaRPr lang="en-MY" sz="15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3046" marR="930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>
                          <a:effectLst/>
                        </a:rPr>
                        <a:t>Categories</a:t>
                      </a:r>
                      <a:endParaRPr lang="en-MY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3046" marR="930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>
                          <a:effectLst/>
                        </a:rPr>
                        <a:t>Avg. Recall</a:t>
                      </a:r>
                      <a:endParaRPr lang="en-MY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3046" marR="930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>
                          <a:effectLst/>
                        </a:rPr>
                        <a:t>Avg. Precision</a:t>
                      </a:r>
                      <a:endParaRPr lang="en-MY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3046" marR="93046" marT="0" marB="0"/>
                </a:tc>
                <a:extLst>
                  <a:ext uri="{0D108BD9-81ED-4DB2-BD59-A6C34878D82A}">
                    <a16:rowId xmlns:a16="http://schemas.microsoft.com/office/drawing/2014/main" val="2139980245"/>
                  </a:ext>
                </a:extLst>
              </a:tr>
              <a:tr h="333759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>
                          <a:effectLst/>
                        </a:rPr>
                        <a:t>K-Means Clustering</a:t>
                      </a:r>
                      <a:endParaRPr lang="en-MY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>
                          <a:effectLst/>
                        </a:rPr>
                        <a:t>Normal</a:t>
                      </a:r>
                      <a:endParaRPr lang="en-MY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3046" marR="930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 dirty="0">
                          <a:effectLst/>
                        </a:rPr>
                        <a:t>0.89</a:t>
                      </a:r>
                      <a:endParaRPr lang="en-MY" sz="15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3046" marR="930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>
                          <a:effectLst/>
                        </a:rPr>
                        <a:t>0.54</a:t>
                      </a:r>
                      <a:endParaRPr lang="en-MY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3046" marR="93046" marT="0" marB="0"/>
                </a:tc>
                <a:extLst>
                  <a:ext uri="{0D108BD9-81ED-4DB2-BD59-A6C34878D82A}">
                    <a16:rowId xmlns:a16="http://schemas.microsoft.com/office/drawing/2014/main" val="189167926"/>
                  </a:ext>
                </a:extLst>
              </a:tr>
              <a:tr h="333759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 dirty="0">
                          <a:effectLst/>
                        </a:rPr>
                        <a:t>Anomalous</a:t>
                      </a:r>
                      <a:endParaRPr lang="en-MY" sz="15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3046" marR="930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 b="1" dirty="0">
                          <a:solidFill>
                            <a:srgbClr val="FF0000"/>
                          </a:solidFill>
                          <a:effectLst/>
                        </a:rPr>
                        <a:t>0.29</a:t>
                      </a:r>
                      <a:endParaRPr lang="en-MY" sz="15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3046" marR="930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>
                          <a:effectLst/>
                        </a:rPr>
                        <a:t>0.73</a:t>
                      </a:r>
                      <a:endParaRPr lang="en-MY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3046" marR="93046" marT="0" marB="0"/>
                </a:tc>
                <a:extLst>
                  <a:ext uri="{0D108BD9-81ED-4DB2-BD59-A6C34878D82A}">
                    <a16:rowId xmlns:a16="http://schemas.microsoft.com/office/drawing/2014/main" val="121836915"/>
                  </a:ext>
                </a:extLst>
              </a:tr>
              <a:tr h="333759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>
                          <a:effectLst/>
                        </a:rPr>
                        <a:t>Autoencoder without</a:t>
                      </a:r>
                      <a:endParaRPr lang="en-MY" sz="15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>
                          <a:effectLst/>
                        </a:rPr>
                        <a:t>DBSCAN</a:t>
                      </a:r>
                      <a:endParaRPr lang="en-MY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>
                          <a:effectLst/>
                        </a:rPr>
                        <a:t>Normal</a:t>
                      </a:r>
                      <a:endParaRPr lang="en-MY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3046" marR="930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 dirty="0">
                          <a:effectLst/>
                        </a:rPr>
                        <a:t>0.71</a:t>
                      </a:r>
                      <a:endParaRPr lang="en-MY" sz="15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3046" marR="930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>
                          <a:effectLst/>
                        </a:rPr>
                        <a:t>0.96</a:t>
                      </a:r>
                      <a:endParaRPr lang="en-MY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3046" marR="93046" marT="0" marB="0"/>
                </a:tc>
                <a:extLst>
                  <a:ext uri="{0D108BD9-81ED-4DB2-BD59-A6C34878D82A}">
                    <a16:rowId xmlns:a16="http://schemas.microsoft.com/office/drawing/2014/main" val="3322713280"/>
                  </a:ext>
                </a:extLst>
              </a:tr>
              <a:tr h="372183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>
                          <a:effectLst/>
                        </a:rPr>
                        <a:t>Anomalous</a:t>
                      </a:r>
                      <a:endParaRPr lang="en-MY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3046" marR="930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 b="1" dirty="0">
                          <a:solidFill>
                            <a:srgbClr val="00B050"/>
                          </a:solidFill>
                          <a:effectLst/>
                        </a:rPr>
                        <a:t>0.75</a:t>
                      </a:r>
                      <a:endParaRPr lang="en-MY" sz="15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3046" marR="930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 b="1" dirty="0">
                          <a:solidFill>
                            <a:srgbClr val="FFC000"/>
                          </a:solidFill>
                          <a:effectLst/>
                        </a:rPr>
                        <a:t>0.60</a:t>
                      </a:r>
                      <a:endParaRPr lang="en-MY" sz="15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3046" marR="93046" marT="0" marB="0"/>
                </a:tc>
                <a:extLst>
                  <a:ext uri="{0D108BD9-81ED-4DB2-BD59-A6C34878D82A}">
                    <a16:rowId xmlns:a16="http://schemas.microsoft.com/office/drawing/2014/main" val="2400969631"/>
                  </a:ext>
                </a:extLst>
              </a:tr>
              <a:tr h="333759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>
                          <a:effectLst/>
                        </a:rPr>
                        <a:t>Autoencoder with DBSCAN</a:t>
                      </a:r>
                      <a:endParaRPr lang="en-MY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>
                          <a:effectLst/>
                        </a:rPr>
                        <a:t>Normal</a:t>
                      </a:r>
                      <a:endParaRPr lang="en-MY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3046" marR="930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 dirty="0">
                          <a:effectLst/>
                        </a:rPr>
                        <a:t>0.76</a:t>
                      </a:r>
                      <a:endParaRPr lang="en-MY" sz="15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3046" marR="930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>
                          <a:effectLst/>
                        </a:rPr>
                        <a:t>0.96</a:t>
                      </a:r>
                      <a:endParaRPr lang="en-MY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3046" marR="93046" marT="0" marB="0"/>
                </a:tc>
                <a:extLst>
                  <a:ext uri="{0D108BD9-81ED-4DB2-BD59-A6C34878D82A}">
                    <a16:rowId xmlns:a16="http://schemas.microsoft.com/office/drawing/2014/main" val="2143800090"/>
                  </a:ext>
                </a:extLst>
              </a:tr>
              <a:tr h="372183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>
                          <a:effectLst/>
                        </a:rPr>
                        <a:t>Anomalous</a:t>
                      </a:r>
                      <a:endParaRPr lang="en-MY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3046" marR="930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 b="1" dirty="0">
                          <a:solidFill>
                            <a:srgbClr val="00B050"/>
                          </a:solidFill>
                          <a:effectLst/>
                        </a:rPr>
                        <a:t>0.76</a:t>
                      </a:r>
                      <a:endParaRPr lang="en-MY" sz="15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3046" marR="930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600" b="1" dirty="0">
                          <a:solidFill>
                            <a:srgbClr val="00B050"/>
                          </a:solidFill>
                          <a:effectLst/>
                        </a:rPr>
                        <a:t>0.71</a:t>
                      </a:r>
                      <a:endParaRPr lang="en-MY" sz="15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3046" marR="93046" marT="0" marB="0"/>
                </a:tc>
                <a:extLst>
                  <a:ext uri="{0D108BD9-81ED-4DB2-BD59-A6C34878D82A}">
                    <a16:rowId xmlns:a16="http://schemas.microsoft.com/office/drawing/2014/main" val="259900085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1E4B-1AD7-41D2-99A7-303A4CF4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19</a:t>
            </a:fld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D89C7-4E4E-40FD-BE4A-0B014205295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275C2-3D9B-4647-8E99-31AE27327AE4}"/>
              </a:ext>
            </a:extLst>
          </p:cNvPr>
          <p:cNvSpPr txBox="1"/>
          <p:nvPr/>
        </p:nvSpPr>
        <p:spPr>
          <a:xfrm>
            <a:off x="1881266" y="4834328"/>
            <a:ext cx="8506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Autoencoder &gt; K-Means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Autoencoder slightly improve its performance with DBSCAN</a:t>
            </a:r>
          </a:p>
        </p:txBody>
      </p:sp>
    </p:spTree>
    <p:extLst>
      <p:ext uri="{BB962C8B-B14F-4D97-AF65-F5344CB8AC3E}">
        <p14:creationId xmlns:p14="http://schemas.microsoft.com/office/powerpoint/2010/main" val="139470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96"/>
    </mc:Choice>
    <mc:Fallback xmlns="">
      <p:transition spd="slow" advTm="3379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698A-EE25-4BEA-AE4E-CF8AB33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MY" sz="1600" dirty="0"/>
              <a:t>1.     3D Printing/ Additive manufacturing, AM</a:t>
            </a:r>
          </a:p>
          <a:p>
            <a:pPr lvl="1"/>
            <a:r>
              <a:rPr lang="en-MY" sz="1600" dirty="0"/>
              <a:t>Manufacturing technique which manufactures a product in a layer wise additive manner.</a:t>
            </a:r>
          </a:p>
          <a:p>
            <a:pPr lvl="1"/>
            <a:endParaRPr lang="en-MY" sz="1600" dirty="0"/>
          </a:p>
          <a:p>
            <a:pPr lvl="1"/>
            <a:r>
              <a:rPr lang="en-MY" sz="1600" dirty="0"/>
              <a:t>Advantages: Unprecedented design freedom and less material wastage</a:t>
            </a:r>
          </a:p>
          <a:p>
            <a:pPr lvl="1"/>
            <a:endParaRPr lang="en-MY" sz="1600" dirty="0"/>
          </a:p>
          <a:p>
            <a:pPr marL="0" indent="0">
              <a:buNone/>
            </a:pPr>
            <a:r>
              <a:rPr lang="en-MY" sz="1600" dirty="0"/>
              <a:t>2.     Laser Powder Bed Fusion, LPBF</a:t>
            </a:r>
          </a:p>
          <a:p>
            <a:pPr lvl="1"/>
            <a:r>
              <a:rPr lang="en-MY" sz="1600" dirty="0"/>
              <a:t>Laser scans in a predefined path on a platform with uniformly spread metallic powder.</a:t>
            </a:r>
          </a:p>
          <a:p>
            <a:pPr lvl="1"/>
            <a:endParaRPr lang="en-MY" sz="1600" dirty="0"/>
          </a:p>
          <a:p>
            <a:pPr lvl="1"/>
            <a:r>
              <a:rPr lang="en-MY" sz="1600" dirty="0"/>
              <a:t>Creates a localised region below the laser beam known as melt pool.</a:t>
            </a:r>
          </a:p>
          <a:p>
            <a:pPr lvl="1"/>
            <a:endParaRPr lang="en-MY" sz="1600" dirty="0"/>
          </a:p>
          <a:p>
            <a:pPr lvl="1"/>
            <a:r>
              <a:rPr lang="en-MY" sz="1600" dirty="0"/>
              <a:t>Actively melts and fuses the metallic powder.</a:t>
            </a:r>
          </a:p>
          <a:p>
            <a:pPr marL="201168" lvl="1" indent="0">
              <a:buNone/>
            </a:pPr>
            <a:endParaRPr lang="en-MY" sz="2000" dirty="0"/>
          </a:p>
          <a:p>
            <a:pPr marL="201168" lvl="1" indent="0">
              <a:buNone/>
            </a:pPr>
            <a:endParaRPr lang="en-MY" sz="2000" dirty="0"/>
          </a:p>
          <a:p>
            <a:pPr lvl="1"/>
            <a:endParaRPr lang="en-MY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6928DA-E0EA-4452-9AB2-D44B0A7C3CF8}"/>
              </a:ext>
            </a:extLst>
          </p:cNvPr>
          <p:cNvGrpSpPr/>
          <p:nvPr/>
        </p:nvGrpSpPr>
        <p:grpSpPr>
          <a:xfrm>
            <a:off x="7757900" y="3950563"/>
            <a:ext cx="3951862" cy="2428949"/>
            <a:chOff x="7757900" y="4023693"/>
            <a:chExt cx="3933991" cy="241796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360C9A-BA62-4FAF-ADE8-603FD9EF7224}"/>
                </a:ext>
              </a:extLst>
            </p:cNvPr>
            <p:cNvGrpSpPr/>
            <p:nvPr/>
          </p:nvGrpSpPr>
          <p:grpSpPr>
            <a:xfrm>
              <a:off x="7757900" y="4023693"/>
              <a:ext cx="3933991" cy="1984519"/>
              <a:chOff x="7802289" y="4085837"/>
              <a:chExt cx="4102666" cy="206960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196BC3D-24E2-4896-ABEA-1A7404A65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8705" y="4085837"/>
                <a:ext cx="4066250" cy="2069608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37FA56-7B3C-4E91-BB6E-F1699592D2B0}"/>
                  </a:ext>
                </a:extLst>
              </p:cNvPr>
              <p:cNvSpPr txBox="1"/>
              <p:nvPr/>
            </p:nvSpPr>
            <p:spPr>
              <a:xfrm>
                <a:off x="8558074" y="4085837"/>
                <a:ext cx="16246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bg1"/>
                    </a:solidFill>
                  </a:rPr>
                  <a:t>Laser Beam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18B9A7-79C0-48C7-AEC0-9A7B4E4F2429}"/>
                  </a:ext>
                </a:extLst>
              </p:cNvPr>
              <p:cNvSpPr txBox="1"/>
              <p:nvPr/>
            </p:nvSpPr>
            <p:spPr>
              <a:xfrm>
                <a:off x="9502068" y="4945172"/>
                <a:ext cx="16246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bg1"/>
                    </a:solidFill>
                  </a:rPr>
                  <a:t>Powder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C1FF6B-25DA-44A0-A03A-002F98B3372F}"/>
                  </a:ext>
                </a:extLst>
              </p:cNvPr>
              <p:cNvSpPr txBox="1"/>
              <p:nvPr/>
            </p:nvSpPr>
            <p:spPr>
              <a:xfrm>
                <a:off x="7969781" y="5689322"/>
                <a:ext cx="16246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400" dirty="0">
                    <a:solidFill>
                      <a:schemeClr val="bg1"/>
                    </a:solidFill>
                  </a:rPr>
                  <a:t>Melt pool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AF90B73-1182-480B-916E-8B22B20FB3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80520" y="5317724"/>
                <a:ext cx="213063" cy="44703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097CF3C7-A82A-47B7-8522-68976F8F5F6E}"/>
                  </a:ext>
                </a:extLst>
              </p:cNvPr>
              <p:cNvSpPr/>
              <p:nvPr/>
            </p:nvSpPr>
            <p:spPr>
              <a:xfrm rot="10800000">
                <a:off x="7972147" y="4563543"/>
                <a:ext cx="585926" cy="23336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BBD705-A883-4995-A392-AA3021B610C3}"/>
                  </a:ext>
                </a:extLst>
              </p:cNvPr>
              <p:cNvSpPr txBox="1"/>
              <p:nvPr/>
            </p:nvSpPr>
            <p:spPr>
              <a:xfrm>
                <a:off x="7802289" y="4769407"/>
                <a:ext cx="11197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dirty="0">
                    <a:solidFill>
                      <a:schemeClr val="bg1"/>
                    </a:solidFill>
                  </a:rPr>
                  <a:t>Scan Direction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5FE612-5C22-4996-8AC7-44E7A941A8C7}"/>
                </a:ext>
              </a:extLst>
            </p:cNvPr>
            <p:cNvSpPr txBox="1"/>
            <p:nvPr/>
          </p:nvSpPr>
          <p:spPr>
            <a:xfrm>
              <a:off x="7757900" y="6072326"/>
              <a:ext cx="3932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/>
                <a:t>Figure 1 LPBF printing process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B6BF003-17AE-428A-9D2E-C6AC10D83DA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1C21B459-8D94-4CAE-9864-02FEEDF5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476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178"/>
    </mc:Choice>
    <mc:Fallback xmlns="">
      <p:transition spd="slow" advTm="7117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Features Extraction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698A-EE25-4BEA-AE4E-CF8AB33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MY" dirty="0"/>
          </a:p>
          <a:p>
            <a:pPr lvl="1"/>
            <a:r>
              <a:rPr lang="en-MY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Motivated by the data compression capability of the autoencoder.</a:t>
            </a:r>
          </a:p>
          <a:p>
            <a:pPr lvl="1"/>
            <a:endParaRPr lang="en-MY" sz="20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MY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But the latent space of an autoencoder is not smooth (highly packed in one region). Possible to address this with a probabilistic variant of an autoencoder, variational autoencoder (VAE).</a:t>
            </a:r>
          </a:p>
          <a:p>
            <a:pPr lvl="1"/>
            <a:endParaRPr lang="en-MY" sz="20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MY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distributions of melt pool geometries -&gt; smoother latent encodings.</a:t>
            </a:r>
            <a:endParaRPr lang="en-MY" sz="2000" dirty="0"/>
          </a:p>
          <a:p>
            <a:pPr lvl="1"/>
            <a:endParaRPr lang="en-MY" sz="2000" dirty="0"/>
          </a:p>
          <a:p>
            <a:pPr marL="201168" lvl="1" indent="0">
              <a:buNone/>
            </a:pPr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7C1D8F-70E8-454F-AD62-B7711C32BE10}"/>
              </a:ext>
            </a:extLst>
          </p:cNvPr>
          <p:cNvSpPr/>
          <p:nvPr/>
        </p:nvSpPr>
        <p:spPr>
          <a:xfrm>
            <a:off x="9472475" y="4838330"/>
            <a:ext cx="866460" cy="6391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1E4B-1AD7-41D2-99A7-303A4CF4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20</a:t>
            </a:fld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71C23-555F-4EE3-8FF7-6F76C687424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612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70"/>
    </mc:Choice>
    <mc:Fallback xmlns="">
      <p:transition spd="slow" advTm="6217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Disentangled Variational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06698A-EE25-4BEA-AE4E-CF8AB33672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MY" dirty="0"/>
              </a:p>
              <a:p>
                <a:pPr lvl="1"/>
                <a:endParaRPr lang="en-MY" sz="2000" dirty="0"/>
              </a:p>
              <a:p>
                <a:pPr marL="201168" lvl="1" indent="0">
                  <a:buNone/>
                </a:pPr>
                <a:endParaRPr lang="en-MY" sz="2000" dirty="0"/>
              </a:p>
              <a:p>
                <a:pPr lvl="1"/>
                <a:endParaRPr lang="en-MY" sz="2000" dirty="0"/>
              </a:p>
              <a:p>
                <a:pPr lvl="1"/>
                <a:endParaRPr lang="en-MY" sz="2000" dirty="0"/>
              </a:p>
              <a:p>
                <a:pPr marL="201168" lvl="1" indent="0">
                  <a:buNone/>
                </a:pPr>
                <a:endParaRPr lang="en-MY" sz="2000" dirty="0"/>
              </a:p>
              <a:p>
                <a:pPr marL="201168" lvl="1" indent="0">
                  <a:buNone/>
                </a:pPr>
                <a:r>
                  <a:rPr lang="en-MY" sz="2000" dirty="0"/>
                  <a:t>Loss function: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>
                          <a:latin typeface="Cambria Math" panose="02040503050406030204" pitchFamily="18" charset="0"/>
                        </a:rPr>
                        <m:t>Հ</m:t>
                      </m:r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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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MY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MY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MY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MY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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MY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MY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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MY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</m:t>
                          </m:r>
                        </m:sub>
                      </m:sSub>
                      <m:r>
                        <a:rPr lang="en-MY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)||</m:t>
                      </m:r>
                      <m:sSub>
                        <m:sSub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</m:t>
                          </m:r>
                        </m:sub>
                      </m:sSub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MY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MY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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MY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06698A-EE25-4BEA-AE4E-CF8AB33672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897C1D8F-70E8-454F-AD62-B7711C32BE10}"/>
              </a:ext>
            </a:extLst>
          </p:cNvPr>
          <p:cNvSpPr/>
          <p:nvPr/>
        </p:nvSpPr>
        <p:spPr>
          <a:xfrm>
            <a:off x="9472475" y="4838330"/>
            <a:ext cx="866460" cy="6391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1E4B-1AD7-41D2-99A7-303A4CF4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21</a:t>
            </a:fld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71C23-555F-4EE3-8FF7-6F76C687424C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1607B60-ACD3-464D-9743-2492BBF95D3C}"/>
              </a:ext>
            </a:extLst>
          </p:cNvPr>
          <p:cNvGrpSpPr/>
          <p:nvPr/>
        </p:nvGrpSpPr>
        <p:grpSpPr>
          <a:xfrm>
            <a:off x="3645852" y="2130849"/>
            <a:ext cx="4961255" cy="1726565"/>
            <a:chOff x="0" y="0"/>
            <a:chExt cx="4961255" cy="17267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Box 87">
                  <a:extLst>
                    <a:ext uri="{FF2B5EF4-FFF2-40B4-BE49-F238E27FC236}">
                      <a16:creationId xmlns:a16="http://schemas.microsoft.com/office/drawing/2014/main" id="{EFF1EF1C-09A7-47B9-AEC5-1D44484411C2}"/>
                    </a:ext>
                  </a:extLst>
                </p:cNvPr>
                <p:cNvSpPr txBox="1"/>
                <p:nvPr/>
              </p:nvSpPr>
              <p:spPr>
                <a:xfrm>
                  <a:off x="759417" y="1038387"/>
                  <a:ext cx="1586230" cy="53657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MY" sz="110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Probabilistic Encoder,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MY" sz="1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MY" sz="1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MY" sz="1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</m:t>
                          </m:r>
                        </m:sub>
                      </m:sSub>
                      <m:r>
                        <a:rPr lang="en-MY" sz="12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MY" sz="12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MY" sz="12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MY" sz="12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MY" sz="12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en-MY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 Box 87">
                  <a:extLst>
                    <a:ext uri="{FF2B5EF4-FFF2-40B4-BE49-F238E27FC236}">
                      <a16:creationId xmlns:a16="http://schemas.microsoft.com/office/drawing/2014/main" id="{EFF1EF1C-09A7-47B9-AEC5-1D44484411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417" y="1038387"/>
                  <a:ext cx="1586230" cy="5365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en-MY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CD3FA3D-C868-437A-ACC2-60853B7DF4C1}"/>
                </a:ext>
              </a:extLst>
            </p:cNvPr>
            <p:cNvGrpSpPr/>
            <p:nvPr/>
          </p:nvGrpSpPr>
          <p:grpSpPr>
            <a:xfrm>
              <a:off x="0" y="0"/>
              <a:ext cx="4961255" cy="1726761"/>
              <a:chOff x="0" y="0"/>
              <a:chExt cx="4961255" cy="17267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 Box 88">
                    <a:extLst>
                      <a:ext uri="{FF2B5EF4-FFF2-40B4-BE49-F238E27FC236}">
                        <a16:creationId xmlns:a16="http://schemas.microsoft.com/office/drawing/2014/main" id="{794F848D-FC6B-49E0-9D10-E9B3A5A80870}"/>
                      </a:ext>
                    </a:extLst>
                  </p:cNvPr>
                  <p:cNvSpPr txBox="1"/>
                  <p:nvPr/>
                </p:nvSpPr>
                <p:spPr>
                  <a:xfrm>
                    <a:off x="2750949" y="1030638"/>
                    <a:ext cx="1533832" cy="696123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MY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a:t>Probabilistic Decoder,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MY" sz="12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MY" sz="12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MY" sz="12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</m:t>
                            </m:r>
                          </m:sub>
                        </m:sSub>
                        <m:d>
                          <m:dPr>
                            <m:ctrlPr>
                              <a:rPr lang="en-MY" sz="12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MY" sz="12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MY" sz="12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d>
                      </m:oMath>
                    </a14:m>
                    <a:endParaRPr lang="en-MY" sz="110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endParaRPr>
                  </a:p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MY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12" name="Text Box 88">
                    <a:extLst>
                      <a:ext uri="{FF2B5EF4-FFF2-40B4-BE49-F238E27FC236}">
                        <a16:creationId xmlns:a16="http://schemas.microsoft.com/office/drawing/2014/main" id="{794F848D-FC6B-49E0-9D10-E9B3A5A808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0949" y="1030638"/>
                    <a:ext cx="1533832" cy="69612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MY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017AF81-0582-4C7E-BD2F-088D513A09BB}"/>
                  </a:ext>
                </a:extLst>
              </p:cNvPr>
              <p:cNvGrpSpPr/>
              <p:nvPr/>
            </p:nvGrpSpPr>
            <p:grpSpPr>
              <a:xfrm>
                <a:off x="0" y="0"/>
                <a:ext cx="4961255" cy="1002590"/>
                <a:chOff x="0" y="0"/>
                <a:chExt cx="4961255" cy="1002590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2C97C595-14EF-4F88-AAAD-DA5F0D2131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4961255" cy="9613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55B71BF5-0884-4D78-8C07-CDCD7F3EC8FB}"/>
                    </a:ext>
                  </a:extLst>
                </p:cNvPr>
                <p:cNvGrpSpPr/>
                <p:nvPr/>
              </p:nvGrpSpPr>
              <p:grpSpPr>
                <a:xfrm>
                  <a:off x="1394847" y="61993"/>
                  <a:ext cx="436245" cy="940597"/>
                  <a:chOff x="0" y="0"/>
                  <a:chExt cx="436245" cy="940597"/>
                </a:xfrm>
              </p:grpSpPr>
              <p:sp>
                <p:nvSpPr>
                  <p:cNvPr id="16" name="Text Box 82">
                    <a:extLst>
                      <a:ext uri="{FF2B5EF4-FFF2-40B4-BE49-F238E27FC236}">
                        <a16:creationId xmlns:a16="http://schemas.microsoft.com/office/drawing/2014/main" id="{24847EC6-29FE-4559-8725-F0ED07F338FC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0"/>
                    <a:ext cx="436245" cy="35941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MY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a:t>µ</a:t>
                    </a:r>
                  </a:p>
                </p:txBody>
              </p:sp>
              <p:sp>
                <p:nvSpPr>
                  <p:cNvPr id="17" name="Text Box 83">
                    <a:extLst>
                      <a:ext uri="{FF2B5EF4-FFF2-40B4-BE49-F238E27FC236}">
                        <a16:creationId xmlns:a16="http://schemas.microsoft.com/office/drawing/2014/main" id="{D920CD2D-05C6-48E0-9F90-787928CE887D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581187"/>
                    <a:ext cx="436245" cy="35941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MY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a:t>σ</a:t>
                    </a:r>
                  </a:p>
                </p:txBody>
              </p:sp>
            </p:grpSp>
          </p:grp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F951D3-CBA6-43E3-A5F6-278DCE3BD6F0}"/>
              </a:ext>
            </a:extLst>
          </p:cNvPr>
          <p:cNvGrpSpPr/>
          <p:nvPr/>
        </p:nvGrpSpPr>
        <p:grpSpPr>
          <a:xfrm>
            <a:off x="3907867" y="4665945"/>
            <a:ext cx="4482059" cy="369332"/>
            <a:chOff x="3907867" y="4838330"/>
            <a:chExt cx="4482059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6A9CBD-0BC2-4046-A181-BED5CA713E4B}"/>
                </a:ext>
              </a:extLst>
            </p:cNvPr>
            <p:cNvSpPr txBox="1"/>
            <p:nvPr/>
          </p:nvSpPr>
          <p:spPr>
            <a:xfrm>
              <a:off x="3907867" y="4838330"/>
              <a:ext cx="2083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accent2">
                      <a:lumMod val="75000"/>
                    </a:schemeClr>
                  </a:solidFill>
                </a:rPr>
                <a:t>Similarity metric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33457B-0D42-4599-89D0-B9EFC37A1C83}"/>
                </a:ext>
              </a:extLst>
            </p:cNvPr>
            <p:cNvSpPr txBox="1"/>
            <p:nvPr/>
          </p:nvSpPr>
          <p:spPr>
            <a:xfrm>
              <a:off x="6306294" y="4838330"/>
              <a:ext cx="2083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rgbClr val="92D050"/>
                  </a:solidFill>
                </a:rPr>
                <a:t>KL Divergence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45918E-1AE4-4CBF-B4B6-E7BE42DDC4C9}"/>
                  </a:ext>
                </a:extLst>
              </p:cNvPr>
              <p:cNvSpPr txBox="1"/>
              <p:nvPr/>
            </p:nvSpPr>
            <p:spPr>
              <a:xfrm>
                <a:off x="1573967" y="5178217"/>
                <a:ext cx="81771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MY" dirty="0">
                    <a:solidFill>
                      <a:schemeClr val="accent2">
                        <a:lumMod val="75000"/>
                      </a:schemeClr>
                    </a:solidFill>
                  </a:rPr>
                  <a:t>Similarity metric</a:t>
                </a:r>
                <a:r>
                  <a:rPr lang="en-MY" dirty="0"/>
                  <a:t> is conceptually the same as autoencoder’s loss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MY" dirty="0">
                    <a:solidFill>
                      <a:srgbClr val="92D050"/>
                    </a:solidFill>
                  </a:rPr>
                  <a:t>KL Divergence </a:t>
                </a:r>
                <a:r>
                  <a:rPr lang="en-MY" dirty="0"/>
                  <a:t>term ensures that the VAE learns the distribution of the latent components instead of just a point encoding in the latent space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</m:t>
                    </m:r>
                  </m:oMath>
                </a14:m>
                <a:r>
                  <a:rPr lang="en-MY" dirty="0"/>
                  <a:t> is the relative weightage of the KL Divergence term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45918E-1AE4-4CBF-B4B6-E7BE42DDC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967" y="5178217"/>
                <a:ext cx="8177135" cy="1200329"/>
              </a:xfrm>
              <a:prstGeom prst="rect">
                <a:avLst/>
              </a:prstGeom>
              <a:blipFill>
                <a:blip r:embed="rId9"/>
                <a:stretch>
                  <a:fillRect l="-447" t="-2538" b="-710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39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041"/>
    </mc:Choice>
    <mc:Fallback xmlns="">
      <p:transition spd="slow" advTm="8604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Cropping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698A-EE25-4BEA-AE4E-CF8AB33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MY" dirty="0"/>
          </a:p>
          <a:p>
            <a:pPr lvl="1"/>
            <a:endParaRPr lang="en-MY" sz="2000" dirty="0"/>
          </a:p>
          <a:p>
            <a:pPr marL="201168" lvl="1" indent="0">
              <a:buNone/>
            </a:pPr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7C1D8F-70E8-454F-AD62-B7711C32BE10}"/>
              </a:ext>
            </a:extLst>
          </p:cNvPr>
          <p:cNvSpPr/>
          <p:nvPr/>
        </p:nvSpPr>
        <p:spPr>
          <a:xfrm>
            <a:off x="9472475" y="4838330"/>
            <a:ext cx="866460" cy="6391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1E4B-1AD7-41D2-99A7-303A4CF4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22</a:t>
            </a:fld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71C23-555F-4EE3-8FF7-6F76C687424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8D3C5B3-5750-4E04-9771-EC1552CD727E}"/>
              </a:ext>
            </a:extLst>
          </p:cNvPr>
          <p:cNvGrpSpPr/>
          <p:nvPr/>
        </p:nvGrpSpPr>
        <p:grpSpPr>
          <a:xfrm>
            <a:off x="5094344" y="2271575"/>
            <a:ext cx="2060053" cy="2047263"/>
            <a:chOff x="0" y="0"/>
            <a:chExt cx="1964690" cy="195199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6BEC83-C95D-4961-B1ED-0E1956EC1B94}"/>
                </a:ext>
              </a:extLst>
            </p:cNvPr>
            <p:cNvGrpSpPr/>
            <p:nvPr/>
          </p:nvGrpSpPr>
          <p:grpSpPr>
            <a:xfrm>
              <a:off x="0" y="0"/>
              <a:ext cx="1964690" cy="1951990"/>
              <a:chOff x="0" y="0"/>
              <a:chExt cx="1964690" cy="195199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A4E1A83-9E64-4377-9371-8672E58D3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964690" cy="19519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F94A99D-4227-45EB-A510-6F0239840FB9}"/>
                  </a:ext>
                </a:extLst>
              </p:cNvPr>
              <p:cNvSpPr/>
              <p:nvPr/>
            </p:nvSpPr>
            <p:spPr>
              <a:xfrm>
                <a:off x="1069383" y="968645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MY"/>
              </a:p>
            </p:txBody>
          </p:sp>
        </p:grpSp>
        <p:sp>
          <p:nvSpPr>
            <p:cNvPr id="13" name="Text Box 148">
              <a:extLst>
                <a:ext uri="{FF2B5EF4-FFF2-40B4-BE49-F238E27FC236}">
                  <a16:creationId xmlns:a16="http://schemas.microsoft.com/office/drawing/2014/main" id="{C9996D4D-A1EE-478E-A5CD-F91F3C071186}"/>
                </a:ext>
              </a:extLst>
            </p:cNvPr>
            <p:cNvSpPr txBox="1"/>
            <p:nvPr/>
          </p:nvSpPr>
          <p:spPr>
            <a:xfrm>
              <a:off x="743924" y="1008346"/>
              <a:ext cx="1142162" cy="4679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MY" sz="1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Centroid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A9BB9E4-2818-410E-8E1A-B8D59F97084A}"/>
              </a:ext>
            </a:extLst>
          </p:cNvPr>
          <p:cNvSpPr txBox="1"/>
          <p:nvPr/>
        </p:nvSpPr>
        <p:spPr>
          <a:xfrm>
            <a:off x="1959490" y="3143961"/>
            <a:ext cx="353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Expand 16 px in each direction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83CEB0-F461-4196-9183-1CEB8424D6B9}"/>
              </a:ext>
            </a:extLst>
          </p:cNvPr>
          <p:cNvSpPr txBox="1"/>
          <p:nvPr/>
        </p:nvSpPr>
        <p:spPr>
          <a:xfrm>
            <a:off x="4507105" y="4585788"/>
            <a:ext cx="353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Expand 16 px in each direction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1F7AD9-C3CA-43E1-BFB1-879D656ED39C}"/>
              </a:ext>
            </a:extLst>
          </p:cNvPr>
          <p:cNvGrpSpPr/>
          <p:nvPr/>
        </p:nvGrpSpPr>
        <p:grpSpPr>
          <a:xfrm>
            <a:off x="4983551" y="2373644"/>
            <a:ext cx="267327" cy="1843123"/>
            <a:chOff x="4261282" y="2436411"/>
            <a:chExt cx="0" cy="295233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48C2A87-DFA8-48A5-80B8-B368ED54B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1282" y="2436411"/>
              <a:ext cx="0" cy="1407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370F8C5-F2E8-4B40-800A-F52BBD9C641D}"/>
                </a:ext>
              </a:extLst>
            </p:cNvPr>
            <p:cNvCxnSpPr>
              <a:cxnSpLocks/>
            </p:cNvCxnSpPr>
            <p:nvPr/>
          </p:nvCxnSpPr>
          <p:spPr>
            <a:xfrm>
              <a:off x="4261282" y="4052912"/>
              <a:ext cx="0" cy="1335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4F5E02-5CF3-4602-B554-FB2077767E8A}"/>
              </a:ext>
            </a:extLst>
          </p:cNvPr>
          <p:cNvGrpSpPr/>
          <p:nvPr/>
        </p:nvGrpSpPr>
        <p:grpSpPr>
          <a:xfrm rot="16200000">
            <a:off x="6053524" y="3458958"/>
            <a:ext cx="272559" cy="1764353"/>
            <a:chOff x="4261282" y="2436411"/>
            <a:chExt cx="0" cy="295233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6E4C32E-469C-4492-9670-1406C3F4B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1282" y="2436411"/>
              <a:ext cx="0" cy="1407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AEA9C3A-AE7E-4431-A83D-D7A7F0E08370}"/>
                </a:ext>
              </a:extLst>
            </p:cNvPr>
            <p:cNvCxnSpPr>
              <a:cxnSpLocks/>
            </p:cNvCxnSpPr>
            <p:nvPr/>
          </p:nvCxnSpPr>
          <p:spPr>
            <a:xfrm>
              <a:off x="4261282" y="4052912"/>
              <a:ext cx="0" cy="1335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E12F94-21E3-46AE-AFDF-AEB20DA2E79A}"/>
              </a:ext>
            </a:extLst>
          </p:cNvPr>
          <p:cNvSpPr txBox="1"/>
          <p:nvPr/>
        </p:nvSpPr>
        <p:spPr>
          <a:xfrm>
            <a:off x="7948150" y="3078865"/>
            <a:ext cx="331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Results in 32x32 cropped image</a:t>
            </a:r>
          </a:p>
        </p:txBody>
      </p:sp>
    </p:spTree>
    <p:extLst>
      <p:ext uri="{BB962C8B-B14F-4D97-AF65-F5344CB8AC3E}">
        <p14:creationId xmlns:p14="http://schemas.microsoft.com/office/powerpoint/2010/main" val="27462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64"/>
    </mc:Choice>
    <mc:Fallback xmlns="">
      <p:transition spd="slow" advTm="2656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Disentangled Variational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698A-EE25-4BEA-AE4E-CF8AB3367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4628"/>
            <a:ext cx="10058400" cy="2823702"/>
          </a:xfrm>
        </p:spPr>
        <p:txBody>
          <a:bodyPr>
            <a:normAutofit/>
          </a:bodyPr>
          <a:lstStyle/>
          <a:p>
            <a:endParaRPr lang="en-MY" dirty="0"/>
          </a:p>
          <a:p>
            <a:pPr lvl="1"/>
            <a:r>
              <a:rPr lang="en-MY" sz="2000" dirty="0"/>
              <a:t>Specified the latent dimension as 3D for easy visualisation.</a:t>
            </a:r>
          </a:p>
          <a:p>
            <a:pPr marL="201168" lvl="1" indent="0">
              <a:buNone/>
            </a:pPr>
            <a:endParaRPr lang="en-MY" sz="2000" dirty="0"/>
          </a:p>
          <a:p>
            <a:pPr lvl="1"/>
            <a:r>
              <a:rPr lang="en-MY" sz="2000" dirty="0"/>
              <a:t>Specified a range for each latent components and pass it to the probabilistic decoder to inspect the melt pool representations captured.</a:t>
            </a:r>
          </a:p>
          <a:p>
            <a:pPr lvl="1"/>
            <a:endParaRPr lang="en-MY" sz="2000" dirty="0"/>
          </a:p>
          <a:p>
            <a:pPr lvl="1"/>
            <a:r>
              <a:rPr lang="en-MY" sz="2000" dirty="0"/>
              <a:t>Show the generated images in grid view. </a:t>
            </a:r>
          </a:p>
          <a:p>
            <a:pPr marL="201168" lvl="1" indent="0">
              <a:buNone/>
            </a:pPr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7C1D8F-70E8-454F-AD62-B7711C32BE10}"/>
              </a:ext>
            </a:extLst>
          </p:cNvPr>
          <p:cNvSpPr/>
          <p:nvPr/>
        </p:nvSpPr>
        <p:spPr>
          <a:xfrm>
            <a:off x="9472475" y="4838330"/>
            <a:ext cx="866460" cy="6391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1E4B-1AD7-41D2-99A7-303A4CF4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23</a:t>
            </a:fld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71C23-555F-4EE3-8FF7-6F76C687424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385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41"/>
    </mc:Choice>
    <mc:Fallback xmlns="">
      <p:transition spd="slow" advTm="4874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CB920-9591-452B-9458-80E464ABF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24</a:t>
            </a:fld>
            <a:endParaRPr lang="en-MY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04A1BD48-4241-4588-8EE5-B53ECFD85E0F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4" y="540935"/>
            <a:ext cx="5643589" cy="554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3F1756-5E89-4A2E-8788-65D707654A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147" y="540935"/>
            <a:ext cx="5641639" cy="55450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C0B486-B8EF-4B99-A1EE-4C731D2ABB0D}"/>
              </a:ext>
            </a:extLst>
          </p:cNvPr>
          <p:cNvSpPr txBox="1"/>
          <p:nvPr/>
        </p:nvSpPr>
        <p:spPr>
          <a:xfrm rot="16200000">
            <a:off x="-1230523" y="2390932"/>
            <a:ext cx="315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Tail Length &amp; Direction (Z3)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CDA6A2-8C0A-453D-82F9-0877BECFDF3B}"/>
              </a:ext>
            </a:extLst>
          </p:cNvPr>
          <p:cNvSpPr txBox="1"/>
          <p:nvPr/>
        </p:nvSpPr>
        <p:spPr>
          <a:xfrm>
            <a:off x="2006715" y="6003561"/>
            <a:ext cx="300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Size (Z1)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1B571-7F58-43A3-AA93-C46091143939}"/>
              </a:ext>
            </a:extLst>
          </p:cNvPr>
          <p:cNvSpPr txBox="1"/>
          <p:nvPr/>
        </p:nvSpPr>
        <p:spPr>
          <a:xfrm rot="16200000">
            <a:off x="4776974" y="3037289"/>
            <a:ext cx="300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Roundness (Z2)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F4141F-7CD1-4E9C-A4C5-B1D871BE0AAC}"/>
              </a:ext>
            </a:extLst>
          </p:cNvPr>
          <p:cNvSpPr txBox="1"/>
          <p:nvPr/>
        </p:nvSpPr>
        <p:spPr>
          <a:xfrm>
            <a:off x="8012309" y="6003561"/>
            <a:ext cx="300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Size (Z1)</a:t>
            </a:r>
          </a:p>
        </p:txBody>
      </p:sp>
    </p:spTree>
    <p:extLst>
      <p:ext uri="{BB962C8B-B14F-4D97-AF65-F5344CB8AC3E}">
        <p14:creationId xmlns:p14="http://schemas.microsoft.com/office/powerpoint/2010/main" val="379397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15"/>
    </mc:Choice>
    <mc:Fallback xmlns="">
      <p:transition spd="slow" advTm="6191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Features Extraction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698A-EE25-4BEA-AE4E-CF8AB33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MY" dirty="0"/>
          </a:p>
          <a:p>
            <a:pPr lvl="1"/>
            <a:endParaRPr lang="en-MY" sz="2000" dirty="0"/>
          </a:p>
          <a:p>
            <a:pPr marL="201168" lvl="1" indent="0">
              <a:buNone/>
            </a:pPr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7C1D8F-70E8-454F-AD62-B7711C32BE10}"/>
              </a:ext>
            </a:extLst>
          </p:cNvPr>
          <p:cNvSpPr/>
          <p:nvPr/>
        </p:nvSpPr>
        <p:spPr>
          <a:xfrm>
            <a:off x="9472475" y="4838330"/>
            <a:ext cx="866460" cy="6391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1E4B-1AD7-41D2-99A7-303A4CF4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25</a:t>
            </a:fld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71C23-555F-4EE3-8FF7-6F76C687424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9999FB6-A6C5-4A77-9D86-106C5CBA02FE}"/>
              </a:ext>
            </a:extLst>
          </p:cNvPr>
          <p:cNvGrpSpPr/>
          <p:nvPr/>
        </p:nvGrpSpPr>
        <p:grpSpPr>
          <a:xfrm>
            <a:off x="2227562" y="2705167"/>
            <a:ext cx="7736876" cy="2380879"/>
            <a:chOff x="2924175" y="2399665"/>
            <a:chExt cx="6343649" cy="19521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CEF0B7B-E8C9-484F-9AEB-DFCA46FAED8F}"/>
                </a:ext>
              </a:extLst>
            </p:cNvPr>
            <p:cNvGrpSpPr/>
            <p:nvPr/>
          </p:nvGrpSpPr>
          <p:grpSpPr>
            <a:xfrm>
              <a:off x="2924175" y="2399665"/>
              <a:ext cx="6343649" cy="1717848"/>
              <a:chOff x="0" y="0"/>
              <a:chExt cx="6343649" cy="1717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8664CFB-C0FB-44D0-BD93-97EF5226AB33}"/>
                  </a:ext>
                </a:extLst>
              </p:cNvPr>
              <p:cNvGrpSpPr/>
              <p:nvPr/>
            </p:nvGrpSpPr>
            <p:grpSpPr>
              <a:xfrm>
                <a:off x="0" y="0"/>
                <a:ext cx="6343649" cy="1717790"/>
                <a:chOff x="0" y="0"/>
                <a:chExt cx="6343649" cy="171779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EA75DBA6-102A-409F-9E36-C5344AE2412D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343649" cy="1717790"/>
                  <a:chOff x="0" y="0"/>
                  <a:chExt cx="6343649" cy="1717790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319C7796-3D27-4208-880D-751B10C389A0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6343649" cy="1424148"/>
                    <a:chOff x="0" y="0"/>
                    <a:chExt cx="6343649" cy="1424148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4FA06C29-066D-40CD-9713-588F2952EE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6343649" cy="1334728"/>
                      <a:chOff x="0" y="109180"/>
                      <a:chExt cx="6344219" cy="1336468"/>
                    </a:xfrm>
                  </p:grpSpPr>
                  <p:pic>
                    <p:nvPicPr>
                      <p:cNvPr id="23" name="Content Placeholder 4">
                        <a:extLst>
                          <a:ext uri="{FF2B5EF4-FFF2-40B4-BE49-F238E27FC236}">
                            <a16:creationId xmlns:a16="http://schemas.microsoft.com/office/drawing/2014/main" id="{80D603D4-1147-48A5-A2FD-3FCE78FCB56A}"/>
                          </a:ext>
                        </a:extLst>
                      </p:cNvPr>
                      <p:cNvPicPr>
                        <a:picLocks noGrp="1"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" t="7584" r="9" b="33"/>
                      <a:stretch/>
                    </p:blipFill>
                    <p:spPr>
                      <a:xfrm>
                        <a:off x="0" y="109182"/>
                        <a:ext cx="2038167" cy="132989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4" name="Picture 23">
                        <a:extLst>
                          <a:ext uri="{FF2B5EF4-FFF2-40B4-BE49-F238E27FC236}">
                            <a16:creationId xmlns:a16="http://schemas.microsoft.com/office/drawing/2014/main" id="{BF5E9B44-77C8-42C3-9269-C998B0426C7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7584" b="13"/>
                      <a:stretch/>
                    </p:blipFill>
                    <p:spPr>
                      <a:xfrm>
                        <a:off x="2135875" y="109180"/>
                        <a:ext cx="2038350" cy="133017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5" name="Picture 24">
                        <a:extLst>
                          <a:ext uri="{FF2B5EF4-FFF2-40B4-BE49-F238E27FC236}">
                            <a16:creationId xmlns:a16="http://schemas.microsoft.com/office/drawing/2014/main" id="{6DF1C15D-0188-48FA-A1D5-426F9EA576C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7720" b="50"/>
                      <a:stretch/>
                    </p:blipFill>
                    <p:spPr>
                      <a:xfrm>
                        <a:off x="4305869" y="117965"/>
                        <a:ext cx="2038350" cy="1327683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F357E522-16DF-426E-AEC0-A0BE85DDB6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437" y="1226127"/>
                      <a:ext cx="5118908" cy="198021"/>
                      <a:chOff x="0" y="0"/>
                      <a:chExt cx="5118908" cy="198021"/>
                    </a:xfrm>
                  </p:grpSpPr>
                  <p:sp>
                    <p:nvSpPr>
                      <p:cNvPr id="20" name="Text Box 18">
                        <a:extLst>
                          <a:ext uri="{FF2B5EF4-FFF2-40B4-BE49-F238E27FC236}">
                            <a16:creationId xmlns:a16="http://schemas.microsoft.com/office/drawing/2014/main" id="{4D0A0E68-58BD-48AF-B517-BC8F28D87F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0"/>
                        <a:ext cx="720090" cy="198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n-MY" sz="60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a:t>   Z1</a:t>
                        </a:r>
                        <a:endParaRPr lang="en-MY" sz="1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endParaRPr>
                      </a:p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n-MY" sz="60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a:t> </a:t>
                        </a:r>
                        <a:endParaRPr lang="en-MY" sz="1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1" name="Text Box 201">
                        <a:extLst>
                          <a:ext uri="{FF2B5EF4-FFF2-40B4-BE49-F238E27FC236}">
                            <a16:creationId xmlns:a16="http://schemas.microsoft.com/office/drawing/2014/main" id="{C5B7EB96-A11D-4D3C-8814-2D49302644D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47454" y="0"/>
                        <a:ext cx="720090" cy="198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n-MY" sz="60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a:t>   Z2</a:t>
                        </a:r>
                        <a:endParaRPr lang="en-MY" sz="1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2" name="Text Box 202">
                        <a:extLst>
                          <a:ext uri="{FF2B5EF4-FFF2-40B4-BE49-F238E27FC236}">
                            <a16:creationId xmlns:a16="http://schemas.microsoft.com/office/drawing/2014/main" id="{109D27B0-4FFC-4F53-9E3B-9B3DE092220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398818" y="0"/>
                        <a:ext cx="720090" cy="198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n-MY" sz="60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a:t>   Z3</a:t>
                        </a:r>
                        <a:endParaRPr lang="en-MY" sz="1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sp>
                <p:nvSpPr>
                  <p:cNvPr id="17" name="Text Box 268">
                    <a:extLst>
                      <a:ext uri="{FF2B5EF4-FFF2-40B4-BE49-F238E27FC236}">
                        <a16:creationId xmlns:a16="http://schemas.microsoft.com/office/drawing/2014/main" id="{0BCA09FD-4936-420F-B12C-DBF8BA356B1E}"/>
                      </a:ext>
                    </a:extLst>
                  </p:cNvPr>
                  <p:cNvSpPr txBox="1"/>
                  <p:nvPr/>
                </p:nvSpPr>
                <p:spPr>
                  <a:xfrm>
                    <a:off x="955964" y="1433945"/>
                    <a:ext cx="484505" cy="28384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MY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a:t>(a)</a:t>
                    </a:r>
                  </a:p>
                </p:txBody>
              </p:sp>
            </p:grpSp>
            <p:sp>
              <p:nvSpPr>
                <p:cNvPr id="15" name="Text Box 269">
                  <a:extLst>
                    <a:ext uri="{FF2B5EF4-FFF2-40B4-BE49-F238E27FC236}">
                      <a16:creationId xmlns:a16="http://schemas.microsoft.com/office/drawing/2014/main" id="{6FE6E01F-B165-4EE3-8624-8ADFD8D5B8CD}"/>
                    </a:ext>
                  </a:extLst>
                </p:cNvPr>
                <p:cNvSpPr txBox="1"/>
                <p:nvPr/>
              </p:nvSpPr>
              <p:spPr>
                <a:xfrm>
                  <a:off x="3117273" y="1433945"/>
                  <a:ext cx="484505" cy="28384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MY" sz="110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(b)</a:t>
                  </a:r>
                </a:p>
              </p:txBody>
            </p:sp>
          </p:grpSp>
          <p:sp>
            <p:nvSpPr>
              <p:cNvPr id="13" name="Text Box 270">
                <a:extLst>
                  <a:ext uri="{FF2B5EF4-FFF2-40B4-BE49-F238E27FC236}">
                    <a16:creationId xmlns:a16="http://schemas.microsoft.com/office/drawing/2014/main" id="{C404B4DE-9A10-46FE-AB87-C4513F4F3210}"/>
                  </a:ext>
                </a:extLst>
              </p:cNvPr>
              <p:cNvSpPr txBox="1"/>
              <p:nvPr/>
            </p:nvSpPr>
            <p:spPr>
              <a:xfrm>
                <a:off x="5354782" y="1433945"/>
                <a:ext cx="484909" cy="28390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MY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(c)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DB37D6-38CE-47D6-8947-BA8DC2C36F08}"/>
                </a:ext>
              </a:extLst>
            </p:cNvPr>
            <p:cNvSpPr txBox="1"/>
            <p:nvPr/>
          </p:nvSpPr>
          <p:spPr>
            <a:xfrm>
              <a:off x="3370252" y="4013250"/>
              <a:ext cx="5853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rgbClr val="44546A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The distributions of latent components (a) Z1, (b) Z2 and (c) Z3.</a:t>
              </a:r>
              <a:endParaRPr lang="en-MY" sz="16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E6B7378-9E3C-4ED9-A056-9D68D8423D14}"/>
              </a:ext>
            </a:extLst>
          </p:cNvPr>
          <p:cNvSpPr txBox="1"/>
          <p:nvPr/>
        </p:nvSpPr>
        <p:spPr>
          <a:xfrm>
            <a:off x="9349376" y="1749309"/>
            <a:ext cx="253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Meander scanning, hence makes sense to be bimodal.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5F640C-254E-4B2B-BCAC-48D9C6590E3C}"/>
              </a:ext>
            </a:extLst>
          </p:cNvPr>
          <p:cNvCxnSpPr/>
          <p:nvPr/>
        </p:nvCxnSpPr>
        <p:spPr>
          <a:xfrm flipV="1">
            <a:off x="8910256" y="2333295"/>
            <a:ext cx="562219" cy="88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2148726-0355-4CEF-87A4-083914B7B92A}"/>
              </a:ext>
            </a:extLst>
          </p:cNvPr>
          <p:cNvSpPr txBox="1"/>
          <p:nvPr/>
        </p:nvSpPr>
        <p:spPr>
          <a:xfrm>
            <a:off x="2433234" y="5477522"/>
            <a:ext cx="828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Z1: Size, Z2: Roundness, Z3: Direction and tail length</a:t>
            </a:r>
          </a:p>
        </p:txBody>
      </p:sp>
    </p:spTree>
    <p:extLst>
      <p:ext uri="{BB962C8B-B14F-4D97-AF65-F5344CB8AC3E}">
        <p14:creationId xmlns:p14="http://schemas.microsoft.com/office/powerpoint/2010/main" val="312587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88"/>
    </mc:Choice>
    <mc:Fallback xmlns="">
      <p:transition spd="slow" advTm="3758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Anomalies Detection and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698A-EE25-4BEA-AE4E-CF8AB33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MY" dirty="0"/>
          </a:p>
          <a:p>
            <a:pPr lvl="1"/>
            <a:endParaRPr lang="en-MY" sz="2000" dirty="0"/>
          </a:p>
          <a:p>
            <a:pPr marL="201168" lvl="1" indent="0">
              <a:buNone/>
            </a:pPr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7C1D8F-70E8-454F-AD62-B7711C32BE10}"/>
              </a:ext>
            </a:extLst>
          </p:cNvPr>
          <p:cNvSpPr/>
          <p:nvPr/>
        </p:nvSpPr>
        <p:spPr>
          <a:xfrm>
            <a:off x="9472475" y="4838330"/>
            <a:ext cx="866460" cy="6391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1E4B-1AD7-41D2-99A7-303A4CF4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26</a:t>
            </a:fld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71C23-555F-4EE3-8FF7-6F76C687424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F6E974B-3621-46CB-A5B7-AB4E6E56B582}"/>
              </a:ext>
            </a:extLst>
          </p:cNvPr>
          <p:cNvGrpSpPr/>
          <p:nvPr/>
        </p:nvGrpSpPr>
        <p:grpSpPr>
          <a:xfrm>
            <a:off x="4191693" y="1914242"/>
            <a:ext cx="2948444" cy="2576292"/>
            <a:chOff x="4211889" y="3640592"/>
            <a:chExt cx="2084988" cy="182182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44BF5A0-0B62-457F-BA50-A793C41D3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889" y="3640592"/>
              <a:ext cx="1833495" cy="1787268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9F96857-8C30-4AB5-A836-DAFEA5D8CFEB}"/>
                </a:ext>
              </a:extLst>
            </p:cNvPr>
            <p:cNvGrpSpPr/>
            <p:nvPr/>
          </p:nvGrpSpPr>
          <p:grpSpPr>
            <a:xfrm>
              <a:off x="4655233" y="4277138"/>
              <a:ext cx="1641644" cy="1185275"/>
              <a:chOff x="4655233" y="4277138"/>
              <a:chExt cx="1641644" cy="1185275"/>
            </a:xfrm>
          </p:grpSpPr>
          <p:sp>
            <p:nvSpPr>
              <p:cNvPr id="18" name="Text Box 283">
                <a:extLst>
                  <a:ext uri="{FF2B5EF4-FFF2-40B4-BE49-F238E27FC236}">
                    <a16:creationId xmlns:a16="http://schemas.microsoft.com/office/drawing/2014/main" id="{90438686-5CEC-44A4-A121-A7B66BC11280}"/>
                  </a:ext>
                </a:extLst>
              </p:cNvPr>
              <p:cNvSpPr txBox="1"/>
              <p:nvPr/>
            </p:nvSpPr>
            <p:spPr>
              <a:xfrm>
                <a:off x="4655233" y="5205367"/>
                <a:ext cx="471020" cy="25704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MY" sz="1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Z1</a:t>
                </a:r>
              </a:p>
            </p:txBody>
          </p:sp>
          <p:sp>
            <p:nvSpPr>
              <p:cNvPr id="25" name="Text Box 194">
                <a:extLst>
                  <a:ext uri="{FF2B5EF4-FFF2-40B4-BE49-F238E27FC236}">
                    <a16:creationId xmlns:a16="http://schemas.microsoft.com/office/drawing/2014/main" id="{2604F7E6-B465-44A5-A4C0-FDE5F60E3774}"/>
                  </a:ext>
                </a:extLst>
              </p:cNvPr>
              <p:cNvSpPr txBox="1"/>
              <p:nvPr/>
            </p:nvSpPr>
            <p:spPr>
              <a:xfrm>
                <a:off x="5514152" y="5066825"/>
                <a:ext cx="471020" cy="25704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MY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Z2</a:t>
                </a:r>
              </a:p>
            </p:txBody>
          </p:sp>
          <p:sp>
            <p:nvSpPr>
              <p:cNvPr id="26" name="Text Box 195">
                <a:extLst>
                  <a:ext uri="{FF2B5EF4-FFF2-40B4-BE49-F238E27FC236}">
                    <a16:creationId xmlns:a16="http://schemas.microsoft.com/office/drawing/2014/main" id="{0D842F30-371A-4811-8F58-1ED0E092B91F}"/>
                  </a:ext>
                </a:extLst>
              </p:cNvPr>
              <p:cNvSpPr txBox="1"/>
              <p:nvPr/>
            </p:nvSpPr>
            <p:spPr>
              <a:xfrm>
                <a:off x="5825857" y="4277138"/>
                <a:ext cx="471020" cy="25704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MY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Z3</a:t>
                </a: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33550A5-DC00-49E3-9DE9-4E7691AA2713}"/>
              </a:ext>
            </a:extLst>
          </p:cNvPr>
          <p:cNvSpPr txBox="1"/>
          <p:nvPr/>
        </p:nvSpPr>
        <p:spPr>
          <a:xfrm>
            <a:off x="3102190" y="4427228"/>
            <a:ext cx="476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K-Means Clustering fitted on training data then deploy for testing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7B201B-A870-41E3-B342-2223F13CA4DF}"/>
              </a:ext>
            </a:extLst>
          </p:cNvPr>
          <p:cNvSpPr txBox="1"/>
          <p:nvPr/>
        </p:nvSpPr>
        <p:spPr>
          <a:xfrm>
            <a:off x="1097280" y="5074170"/>
            <a:ext cx="9927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Number of clusters specified as two. Makes sense to compare melt pools heading in the same direction.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Euclidean distance from the clusters centroid as anomaly metric.</a:t>
            </a:r>
          </a:p>
        </p:txBody>
      </p:sp>
    </p:spTree>
    <p:extLst>
      <p:ext uri="{BB962C8B-B14F-4D97-AF65-F5344CB8AC3E}">
        <p14:creationId xmlns:p14="http://schemas.microsoft.com/office/powerpoint/2010/main" val="120819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45"/>
    </mc:Choice>
    <mc:Fallback xmlns="">
      <p:transition spd="slow" advTm="1674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Anomalies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698A-EE25-4BEA-AE4E-CF8AB33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MY" sz="2000" dirty="0"/>
          </a:p>
          <a:p>
            <a:pPr lvl="1"/>
            <a:r>
              <a:rPr lang="en-MY" sz="2000" dirty="0"/>
              <a:t>Three supervised classifiers were trained: Random forest (RF), support vector machine(SVM) and k-nearest neighbours (KNN). </a:t>
            </a:r>
          </a:p>
          <a:p>
            <a:pPr lvl="1"/>
            <a:endParaRPr lang="en-MY" sz="2000" dirty="0"/>
          </a:p>
          <a:p>
            <a:pPr lvl="1"/>
            <a:r>
              <a:rPr lang="en-MY" sz="2000" dirty="0"/>
              <a:t>Classification performance: (The recall metric generally ranges in between </a:t>
            </a:r>
            <a:r>
              <a:rPr lang="en-MY" sz="2000" b="1" dirty="0">
                <a:solidFill>
                  <a:srgbClr val="00B050"/>
                </a:solidFill>
              </a:rPr>
              <a:t>70% to 80%)</a:t>
            </a:r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7C1D8F-70E8-454F-AD62-B7711C32BE10}"/>
              </a:ext>
            </a:extLst>
          </p:cNvPr>
          <p:cNvSpPr/>
          <p:nvPr/>
        </p:nvSpPr>
        <p:spPr>
          <a:xfrm>
            <a:off x="9472475" y="4838330"/>
            <a:ext cx="866460" cy="6391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1E4B-1AD7-41D2-99A7-303A4CF4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27</a:t>
            </a:fld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71C23-555F-4EE3-8FF7-6F76C687424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838B6C86-CB0C-485F-9112-3FE467319CAA}"/>
              </a:ext>
            </a:extLst>
          </p:cNvPr>
          <p:cNvGrpSpPr/>
          <p:nvPr/>
        </p:nvGrpSpPr>
        <p:grpSpPr>
          <a:xfrm>
            <a:off x="2214976" y="3731548"/>
            <a:ext cx="7762048" cy="2078379"/>
            <a:chOff x="0" y="102654"/>
            <a:chExt cx="5742421" cy="153812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99012BB-9437-4E9B-9AF5-F732D68FB7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66"/>
            <a:stretch/>
          </p:blipFill>
          <p:spPr>
            <a:xfrm>
              <a:off x="0" y="112573"/>
              <a:ext cx="1870075" cy="152820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F350950-9569-41F7-9499-3330B51CC3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83" b="2"/>
            <a:stretch/>
          </p:blipFill>
          <p:spPr>
            <a:xfrm>
              <a:off x="3872346" y="102655"/>
              <a:ext cx="1870075" cy="1531173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76778DD-5837-4B5C-B043-A3C1E6B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83"/>
            <a:stretch/>
          </p:blipFill>
          <p:spPr>
            <a:xfrm>
              <a:off x="1932709" y="102654"/>
              <a:ext cx="1870075" cy="153120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9A22DFE-0241-4ADC-A766-2182E9071CB7}"/>
              </a:ext>
            </a:extLst>
          </p:cNvPr>
          <p:cNvSpPr/>
          <p:nvPr/>
        </p:nvSpPr>
        <p:spPr>
          <a:xfrm>
            <a:off x="2146988" y="5754287"/>
            <a:ext cx="84094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MY" i="1" dirty="0">
                <a:solidFill>
                  <a:srgbClr val="44546A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Confusion Matrix for Build 2 data classifications results. Focus height = +4mm (a)SVM, (b)KNN and (c)RF.</a:t>
            </a:r>
            <a:endParaRPr lang="en-MY" sz="1100" i="1" dirty="0">
              <a:solidFill>
                <a:srgbClr val="44546A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3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15"/>
    </mc:Choice>
    <mc:Fallback xmlns="">
      <p:transition spd="slow" advTm="2601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2D4BA-62AE-4DF3-8D90-13FC9C63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28</a:t>
            </a:fld>
            <a:endParaRPr lang="en-MY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CC6826-3AE7-417E-B6D3-CABA95144281}"/>
              </a:ext>
            </a:extLst>
          </p:cNvPr>
          <p:cNvGrpSpPr/>
          <p:nvPr/>
        </p:nvGrpSpPr>
        <p:grpSpPr>
          <a:xfrm>
            <a:off x="2619178" y="3769073"/>
            <a:ext cx="6378673" cy="1973469"/>
            <a:chOff x="-630667" y="-1"/>
            <a:chExt cx="6378815" cy="197349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F7D303-E7A5-4E79-BCE7-9854EF1E78B1}"/>
                </a:ext>
              </a:extLst>
            </p:cNvPr>
            <p:cNvGrpSpPr/>
            <p:nvPr/>
          </p:nvGrpSpPr>
          <p:grpSpPr>
            <a:xfrm>
              <a:off x="-630667" y="-1"/>
              <a:ext cx="6378815" cy="1973493"/>
              <a:chOff x="-630719" y="83012"/>
              <a:chExt cx="6379343" cy="197368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33828E7-C3F0-4695-BC5E-C43A5A309A06}"/>
                  </a:ext>
                </a:extLst>
              </p:cNvPr>
              <p:cNvGrpSpPr/>
              <p:nvPr/>
            </p:nvGrpSpPr>
            <p:grpSpPr>
              <a:xfrm>
                <a:off x="0" y="83012"/>
                <a:ext cx="5685789" cy="1571051"/>
                <a:chOff x="0" y="83012"/>
                <a:chExt cx="5685789" cy="1571051"/>
              </a:xfrm>
            </p:grpSpPr>
            <p:pic>
              <p:nvPicPr>
                <p:cNvPr id="31" name="Content Placeholder 4">
                  <a:extLst>
                    <a:ext uri="{FF2B5EF4-FFF2-40B4-BE49-F238E27FC236}">
                      <a16:creationId xmlns:a16="http://schemas.microsoft.com/office/drawing/2014/main" id="{67109F0A-CB6D-45A5-BCBC-79C6D3BD1B07}"/>
                    </a:ext>
                  </a:extLst>
                </p:cNvPr>
                <p:cNvPicPr>
                  <a:picLocks noGrp="1"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388" r="6"/>
                <a:stretch/>
              </p:blipFill>
              <p:spPr>
                <a:xfrm>
                  <a:off x="0" y="118641"/>
                  <a:ext cx="1876311" cy="1535419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56F47A40-A485-458A-8A28-FF7BC2A867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6" t="6238" r="12"/>
                <a:stretch/>
              </p:blipFill>
              <p:spPr>
                <a:xfrm>
                  <a:off x="3796143" y="105461"/>
                  <a:ext cx="1889646" cy="1548602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5149E50B-768F-4695-B754-498009F2C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57"/>
                <a:stretch/>
              </p:blipFill>
              <p:spPr>
                <a:xfrm>
                  <a:off x="1823614" y="83012"/>
                  <a:ext cx="1889760" cy="1553250"/>
                </a:xfrm>
                <a:prstGeom prst="rect">
                  <a:avLst/>
                </a:prstGeom>
              </p:spPr>
            </p:pic>
          </p:grpSp>
          <p:sp>
            <p:nvSpPr>
              <p:cNvPr id="30" name="Text Box 223">
                <a:extLst>
                  <a:ext uri="{FF2B5EF4-FFF2-40B4-BE49-F238E27FC236}">
                    <a16:creationId xmlns:a16="http://schemas.microsoft.com/office/drawing/2014/main" id="{B256BCED-E13F-4DCB-B94E-F8A899A18E2E}"/>
                  </a:ext>
                </a:extLst>
              </p:cNvPr>
              <p:cNvSpPr txBox="1"/>
              <p:nvPr/>
            </p:nvSpPr>
            <p:spPr>
              <a:xfrm>
                <a:off x="-630719" y="1872012"/>
                <a:ext cx="6379343" cy="184686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MY" sz="1200" i="1" dirty="0">
                    <a:solidFill>
                      <a:srgbClr val="44546A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Confusion Matrix for Build 3 data classifications results. Focus height = 0mm (a)SVM, (b)KNN and (c)RF.</a:t>
                </a:r>
                <a:endParaRPr lang="en-MY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A28BADF-0E31-44E4-A0C4-31DCF6EA8B3D}"/>
                </a:ext>
              </a:extLst>
            </p:cNvPr>
            <p:cNvGrpSpPr/>
            <p:nvPr/>
          </p:nvGrpSpPr>
          <p:grpSpPr>
            <a:xfrm>
              <a:off x="891348" y="1582911"/>
              <a:ext cx="4134010" cy="268941"/>
              <a:chOff x="0" y="0"/>
              <a:chExt cx="4134010" cy="268941"/>
            </a:xfrm>
          </p:grpSpPr>
          <p:sp>
            <p:nvSpPr>
              <p:cNvPr id="26" name="Text Box 348">
                <a:extLst>
                  <a:ext uri="{FF2B5EF4-FFF2-40B4-BE49-F238E27FC236}">
                    <a16:creationId xmlns:a16="http://schemas.microsoft.com/office/drawing/2014/main" id="{86B6D8C2-F47A-4904-A327-B43A2C5BD841}"/>
                  </a:ext>
                </a:extLst>
              </p:cNvPr>
              <p:cNvSpPr txBox="1"/>
              <p:nvPr/>
            </p:nvSpPr>
            <p:spPr>
              <a:xfrm>
                <a:off x="0" y="0"/>
                <a:ext cx="384202" cy="26894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MY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27" name="Text Box 349">
                <a:extLst>
                  <a:ext uri="{FF2B5EF4-FFF2-40B4-BE49-F238E27FC236}">
                    <a16:creationId xmlns:a16="http://schemas.microsoft.com/office/drawing/2014/main" id="{C0A6C6B0-3912-4C37-BB55-CE817CA27C1C}"/>
                  </a:ext>
                </a:extLst>
              </p:cNvPr>
              <p:cNvSpPr txBox="1"/>
              <p:nvPr/>
            </p:nvSpPr>
            <p:spPr>
              <a:xfrm>
                <a:off x="1767328" y="0"/>
                <a:ext cx="384202" cy="26894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MY" sz="1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8" name="Text Box 350">
                <a:extLst>
                  <a:ext uri="{FF2B5EF4-FFF2-40B4-BE49-F238E27FC236}">
                    <a16:creationId xmlns:a16="http://schemas.microsoft.com/office/drawing/2014/main" id="{30886401-8FF2-4088-A4A2-926ADD66BCCC}"/>
                  </a:ext>
                </a:extLst>
              </p:cNvPr>
              <p:cNvSpPr txBox="1"/>
              <p:nvPr/>
            </p:nvSpPr>
            <p:spPr>
              <a:xfrm>
                <a:off x="3749808" y="0"/>
                <a:ext cx="384202" cy="26894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MY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(c)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6E5CF7-7A10-41DE-A408-DED5AFBA26CD}"/>
              </a:ext>
            </a:extLst>
          </p:cNvPr>
          <p:cNvGrpSpPr/>
          <p:nvPr/>
        </p:nvGrpSpPr>
        <p:grpSpPr>
          <a:xfrm>
            <a:off x="3224847" y="1387793"/>
            <a:ext cx="5589369" cy="1777140"/>
            <a:chOff x="0" y="0"/>
            <a:chExt cx="5705015" cy="181390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FCE2586-7CCE-464B-8F12-3E15DC906BB8}"/>
                </a:ext>
              </a:extLst>
            </p:cNvPr>
            <p:cNvGrpSpPr/>
            <p:nvPr/>
          </p:nvGrpSpPr>
          <p:grpSpPr>
            <a:xfrm>
              <a:off x="0" y="0"/>
              <a:ext cx="5705015" cy="1534135"/>
              <a:chOff x="0" y="85194"/>
              <a:chExt cx="5705130" cy="1534691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FB7D90E-659E-4F1E-813F-00A332CF60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14"/>
              <a:stretch/>
            </p:blipFill>
            <p:spPr>
              <a:xfrm>
                <a:off x="3851565" y="85194"/>
                <a:ext cx="1853565" cy="1520835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80501AE5-40B6-4EE0-B3EF-B55166A7DE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75"/>
              <a:stretch/>
            </p:blipFill>
            <p:spPr>
              <a:xfrm>
                <a:off x="1932709" y="98401"/>
                <a:ext cx="1853565" cy="1521484"/>
              </a:xfrm>
              <a:prstGeom prst="rect">
                <a:avLst/>
              </a:prstGeom>
            </p:spPr>
          </p:pic>
          <p:pic>
            <p:nvPicPr>
              <p:cNvPr id="51" name="Content Placeholder 4">
                <a:extLst>
                  <a:ext uri="{FF2B5EF4-FFF2-40B4-BE49-F238E27FC236}">
                    <a16:creationId xmlns:a16="http://schemas.microsoft.com/office/drawing/2014/main" id="{3D9ED904-C5DD-4AF0-B09C-7941D9336F59}"/>
                  </a:ext>
                </a:extLst>
              </p:cNvPr>
              <p:cNvPicPr>
                <a:picLocks noGrp="1"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81" r="2" b="16"/>
              <a:stretch/>
            </p:blipFill>
            <p:spPr>
              <a:xfrm>
                <a:off x="0" y="104984"/>
                <a:ext cx="1853528" cy="1514630"/>
              </a:xfrm>
              <a:prstGeom prst="rect">
                <a:avLst/>
              </a:prstGeom>
            </p:spPr>
          </p:pic>
        </p:grpSp>
        <p:sp>
          <p:nvSpPr>
            <p:cNvPr id="36" name="Text Box 292">
              <a:extLst>
                <a:ext uri="{FF2B5EF4-FFF2-40B4-BE49-F238E27FC236}">
                  <a16:creationId xmlns:a16="http://schemas.microsoft.com/office/drawing/2014/main" id="{AEC6D117-E823-45B6-916F-6AA6D50542BB}"/>
                </a:ext>
              </a:extLst>
            </p:cNvPr>
            <p:cNvSpPr txBox="1"/>
            <p:nvPr/>
          </p:nvSpPr>
          <p:spPr>
            <a:xfrm>
              <a:off x="848032" y="1563329"/>
              <a:ext cx="375920" cy="2432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MY" sz="110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37" name="Text Box 293">
              <a:extLst>
                <a:ext uri="{FF2B5EF4-FFF2-40B4-BE49-F238E27FC236}">
                  <a16:creationId xmlns:a16="http://schemas.microsoft.com/office/drawing/2014/main" id="{445E8274-0061-43E1-8AC2-A484FF8FEE0D}"/>
                </a:ext>
              </a:extLst>
            </p:cNvPr>
            <p:cNvSpPr txBox="1"/>
            <p:nvPr/>
          </p:nvSpPr>
          <p:spPr>
            <a:xfrm>
              <a:off x="2772697" y="1570704"/>
              <a:ext cx="375920" cy="2432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MY" sz="110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38" name="Text Box 294">
              <a:extLst>
                <a:ext uri="{FF2B5EF4-FFF2-40B4-BE49-F238E27FC236}">
                  <a16:creationId xmlns:a16="http://schemas.microsoft.com/office/drawing/2014/main" id="{2FC19AA3-5673-4503-930C-5E382D5AEB8A}"/>
                </a:ext>
              </a:extLst>
            </p:cNvPr>
            <p:cNvSpPr txBox="1"/>
            <p:nvPr/>
          </p:nvSpPr>
          <p:spPr>
            <a:xfrm>
              <a:off x="4704735" y="1570704"/>
              <a:ext cx="375920" cy="2432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MY" sz="110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(c)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F56BB5CE-048F-427D-A71F-3EA9CB472559}"/>
              </a:ext>
            </a:extLst>
          </p:cNvPr>
          <p:cNvSpPr/>
          <p:nvPr/>
        </p:nvSpPr>
        <p:spPr>
          <a:xfrm>
            <a:off x="2619178" y="3133171"/>
            <a:ext cx="84094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MY" sz="1200" i="1" dirty="0">
                <a:solidFill>
                  <a:srgbClr val="44546A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Confusion Matrix for Build 2 data classifications results. Focus height = -4mm (a)SVM, (b)KNN and (c)RF.</a:t>
            </a:r>
            <a:endParaRPr lang="en-MY" sz="900" i="1" dirty="0">
              <a:solidFill>
                <a:srgbClr val="44546A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91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6"/>
    </mc:Choice>
    <mc:Fallback xmlns="">
      <p:transition spd="slow" advTm="685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49621-FE37-4F3A-8D92-B044BF88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29</a:t>
            </a:fld>
            <a:endParaRPr lang="en-MY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CC714C-1610-4381-9486-EEA37AC45A5F}"/>
              </a:ext>
            </a:extLst>
          </p:cNvPr>
          <p:cNvGrpSpPr/>
          <p:nvPr/>
        </p:nvGrpSpPr>
        <p:grpSpPr>
          <a:xfrm>
            <a:off x="3025434" y="706310"/>
            <a:ext cx="6227098" cy="2461765"/>
            <a:chOff x="0" y="0"/>
            <a:chExt cx="6227194" cy="2462292"/>
          </a:xfrm>
        </p:grpSpPr>
        <p:sp>
          <p:nvSpPr>
            <p:cNvPr id="4" name="Text Box 327">
              <a:extLst>
                <a:ext uri="{FF2B5EF4-FFF2-40B4-BE49-F238E27FC236}">
                  <a16:creationId xmlns:a16="http://schemas.microsoft.com/office/drawing/2014/main" id="{F53B5277-BE80-4FA5-945D-F25E85764C4E}"/>
                </a:ext>
              </a:extLst>
            </p:cNvPr>
            <p:cNvSpPr txBox="1"/>
            <p:nvPr/>
          </p:nvSpPr>
          <p:spPr>
            <a:xfrm>
              <a:off x="378844" y="2277587"/>
              <a:ext cx="5848350" cy="18470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MY" sz="12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Build 2 Correct Classifications (a) Unstable Tail, (b) Plume and (c) Large melt pools.</a:t>
              </a:r>
              <a:endParaRPr lang="en-MY" sz="900" i="1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2CF84A-7BE4-456C-98FC-FC1BE75F6193}"/>
                </a:ext>
              </a:extLst>
            </p:cNvPr>
            <p:cNvGrpSpPr/>
            <p:nvPr/>
          </p:nvGrpSpPr>
          <p:grpSpPr>
            <a:xfrm>
              <a:off x="0" y="0"/>
              <a:ext cx="5848440" cy="2136161"/>
              <a:chOff x="0" y="0"/>
              <a:chExt cx="5848440" cy="213616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AA5B701-B75D-4FDB-ACAF-4F7B8084E851}"/>
                  </a:ext>
                </a:extLst>
              </p:cNvPr>
              <p:cNvGrpSpPr/>
              <p:nvPr/>
            </p:nvGrpSpPr>
            <p:grpSpPr>
              <a:xfrm>
                <a:off x="0" y="0"/>
                <a:ext cx="5848440" cy="1881762"/>
                <a:chOff x="0" y="76840"/>
                <a:chExt cx="5848440" cy="1881762"/>
              </a:xfrm>
            </p:grpSpPr>
            <p:pic>
              <p:nvPicPr>
                <p:cNvPr id="10" name="Content Placeholder 4">
                  <a:extLst>
                    <a:ext uri="{FF2B5EF4-FFF2-40B4-BE49-F238E27FC236}">
                      <a16:creationId xmlns:a16="http://schemas.microsoft.com/office/drawing/2014/main" id="{DBAD96CE-4737-46A0-A6C8-334CA055D66C}"/>
                    </a:ext>
                  </a:extLst>
                </p:cNvPr>
                <p:cNvPicPr>
                  <a:picLocks noGrp="1"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76840"/>
                  <a:ext cx="1720850" cy="1867535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BC7794D7-22D9-407D-887C-C0497E856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0793" y="107577"/>
                  <a:ext cx="1704975" cy="1851025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14AA23AC-AB20-4C58-8732-3C59F2A17C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7750" y="101856"/>
                  <a:ext cx="1710690" cy="1856740"/>
                </a:xfrm>
                <a:prstGeom prst="rect">
                  <a:avLst/>
                </a:prstGeom>
              </p:spPr>
            </p:pic>
          </p:grpSp>
          <p:sp>
            <p:nvSpPr>
              <p:cNvPr id="7" name="Text Box 341">
                <a:extLst>
                  <a:ext uri="{FF2B5EF4-FFF2-40B4-BE49-F238E27FC236}">
                    <a16:creationId xmlns:a16="http://schemas.microsoft.com/office/drawing/2014/main" id="{969513EE-7332-4B7E-A37A-06B4083176F5}"/>
                  </a:ext>
                </a:extLst>
              </p:cNvPr>
              <p:cNvSpPr txBox="1"/>
              <p:nvPr/>
            </p:nvSpPr>
            <p:spPr>
              <a:xfrm>
                <a:off x="714615" y="1844168"/>
                <a:ext cx="368833" cy="29199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MY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8" name="Text Box 344">
                <a:extLst>
                  <a:ext uri="{FF2B5EF4-FFF2-40B4-BE49-F238E27FC236}">
                    <a16:creationId xmlns:a16="http://schemas.microsoft.com/office/drawing/2014/main" id="{FB76F696-CCF9-475D-B451-D5135F38DCEA}"/>
                  </a:ext>
                </a:extLst>
              </p:cNvPr>
              <p:cNvSpPr txBox="1"/>
              <p:nvPr/>
            </p:nvSpPr>
            <p:spPr>
              <a:xfrm>
                <a:off x="2827725" y="1844168"/>
                <a:ext cx="368833" cy="29199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MY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9" name="Text Box 345">
                <a:extLst>
                  <a:ext uri="{FF2B5EF4-FFF2-40B4-BE49-F238E27FC236}">
                    <a16:creationId xmlns:a16="http://schemas.microsoft.com/office/drawing/2014/main" id="{5EA50B25-468C-41D5-BEC4-98ECA29A7937}"/>
                  </a:ext>
                </a:extLst>
              </p:cNvPr>
              <p:cNvSpPr txBox="1"/>
              <p:nvPr/>
            </p:nvSpPr>
            <p:spPr>
              <a:xfrm>
                <a:off x="4817889" y="1844168"/>
                <a:ext cx="368833" cy="29199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MY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(c)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B0CA03-D807-4745-B24A-8AECB29E63E2}"/>
              </a:ext>
            </a:extLst>
          </p:cNvPr>
          <p:cNvGrpSpPr/>
          <p:nvPr/>
        </p:nvGrpSpPr>
        <p:grpSpPr>
          <a:xfrm>
            <a:off x="2087204" y="3355765"/>
            <a:ext cx="8017501" cy="2411155"/>
            <a:chOff x="61472" y="-507"/>
            <a:chExt cx="8017638" cy="241115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54AE78-3F6D-483C-861D-114EA96CE4A3}"/>
                </a:ext>
              </a:extLst>
            </p:cNvPr>
            <p:cNvGrpSpPr/>
            <p:nvPr/>
          </p:nvGrpSpPr>
          <p:grpSpPr>
            <a:xfrm>
              <a:off x="61472" y="-507"/>
              <a:ext cx="8017638" cy="2411155"/>
              <a:chOff x="61472" y="-507"/>
              <a:chExt cx="8017638" cy="241115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663B27E-116E-40CA-9D4D-9EE22CC7A0AC}"/>
                  </a:ext>
                </a:extLst>
              </p:cNvPr>
              <p:cNvGrpSpPr/>
              <p:nvPr/>
            </p:nvGrpSpPr>
            <p:grpSpPr>
              <a:xfrm>
                <a:off x="61472" y="-507"/>
                <a:ext cx="8017638" cy="2411155"/>
                <a:chOff x="61472" y="-507"/>
                <a:chExt cx="8017638" cy="2411155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3312A976-A23F-41BA-8F14-054D7F78A0E2}"/>
                    </a:ext>
                  </a:extLst>
                </p:cNvPr>
                <p:cNvGrpSpPr/>
                <p:nvPr/>
              </p:nvGrpSpPr>
              <p:grpSpPr>
                <a:xfrm>
                  <a:off x="61472" y="-507"/>
                  <a:ext cx="8017638" cy="2411155"/>
                  <a:chOff x="61472" y="-507"/>
                  <a:chExt cx="8017638" cy="2411155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1FF79F46-64C0-471D-B54C-6A3711314561}"/>
                      </a:ext>
                    </a:extLst>
                  </p:cNvPr>
                  <p:cNvGrpSpPr/>
                  <p:nvPr/>
                </p:nvGrpSpPr>
                <p:grpSpPr>
                  <a:xfrm>
                    <a:off x="61472" y="-507"/>
                    <a:ext cx="8017638" cy="2411155"/>
                    <a:chOff x="61472" y="-507"/>
                    <a:chExt cx="8017638" cy="2411155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794B0BC7-0EED-4AB0-A591-A36F520F2E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72" y="-507"/>
                      <a:ext cx="8017638" cy="1946467"/>
                      <a:chOff x="0" y="-507"/>
                      <a:chExt cx="8017638" cy="1946467"/>
                    </a:xfrm>
                  </p:grpSpPr>
                  <p:pic>
                    <p:nvPicPr>
                      <p:cNvPr id="24" name="Content Placeholder 4">
                        <a:extLst>
                          <a:ext uri="{FF2B5EF4-FFF2-40B4-BE49-F238E27FC236}">
                            <a16:creationId xmlns:a16="http://schemas.microsoft.com/office/drawing/2014/main" id="{68A027AD-741D-48DC-B7FB-9F1F5A2B032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0" y="15368"/>
                        <a:ext cx="1746250" cy="189547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5" name="Content Placeholder 4">
                        <a:extLst>
                          <a:ext uri="{FF2B5EF4-FFF2-40B4-BE49-F238E27FC236}">
                            <a16:creationId xmlns:a16="http://schemas.microsoft.com/office/drawing/2014/main" id="{097CF72A-A31E-499D-B965-24A91D08959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41695" y="0"/>
                        <a:ext cx="1760855" cy="191135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6" name="Content Placeholder 4">
                        <a:extLst>
                          <a:ext uri="{FF2B5EF4-FFF2-40B4-BE49-F238E27FC236}">
                            <a16:creationId xmlns:a16="http://schemas.microsoft.com/office/drawing/2014/main" id="{A671E322-177D-47B7-946B-D040727F2F20}"/>
                          </a:ext>
                        </a:extLst>
                      </p:cNvPr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256783" y="-507"/>
                        <a:ext cx="1760855" cy="191135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7" name="Content Placeholder 4">
                        <a:extLst>
                          <a:ext uri="{FF2B5EF4-FFF2-40B4-BE49-F238E27FC236}">
                            <a16:creationId xmlns:a16="http://schemas.microsoft.com/office/drawing/2014/main" id="{466D3E1A-3F65-4CA2-B7AA-BEE95F41F1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105426" y="38420"/>
                        <a:ext cx="1757045" cy="190754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3" name="Text Box 324">
                      <a:extLst>
                        <a:ext uri="{FF2B5EF4-FFF2-40B4-BE49-F238E27FC236}">
                          <a16:creationId xmlns:a16="http://schemas.microsoft.com/office/drawing/2014/main" id="{B2EE0BCD-F56D-4E80-BDBB-8768FD8A0A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4247" y="2225982"/>
                      <a:ext cx="5902325" cy="184666"/>
                    </a:xfrm>
                    <a:prstGeom prst="rect">
                      <a:avLst/>
                    </a:prstGeom>
                    <a:solidFill>
                      <a:prstClr val="white"/>
                    </a:solidFill>
                    <a:ln>
                      <a:noFill/>
                    </a:ln>
                  </p:spPr>
                  <p:txBody>
                    <a:bodyPr rot="0" spcFirstLastPara="0" vert="horz" wrap="square" lIns="0" tIns="0" rIns="0" bIns="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MY" sz="1200" i="1" dirty="0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Build 3 correct classifications. (a) Long, (b) Large, (c) Unstable tail and (d) Plume.</a:t>
                      </a:r>
                      <a:endParaRPr lang="en-MY" sz="900" i="1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1" name="Text Box 328">
                    <a:extLst>
                      <a:ext uri="{FF2B5EF4-FFF2-40B4-BE49-F238E27FC236}">
                        <a16:creationId xmlns:a16="http://schemas.microsoft.com/office/drawing/2014/main" id="{1D3C138B-1FC0-45F1-9789-5CA4B6C26DDC}"/>
                      </a:ext>
                    </a:extLst>
                  </p:cNvPr>
                  <p:cNvSpPr txBox="1"/>
                  <p:nvPr/>
                </p:nvSpPr>
                <p:spPr>
                  <a:xfrm>
                    <a:off x="783772" y="1897956"/>
                    <a:ext cx="461042" cy="368834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MY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a:t>(a)</a:t>
                    </a:r>
                  </a:p>
                </p:txBody>
              </p:sp>
            </p:grpSp>
            <p:sp>
              <p:nvSpPr>
                <p:cNvPr id="19" name="Text Box 330">
                  <a:extLst>
                    <a:ext uri="{FF2B5EF4-FFF2-40B4-BE49-F238E27FC236}">
                      <a16:creationId xmlns:a16="http://schemas.microsoft.com/office/drawing/2014/main" id="{7294F2BD-B824-4903-A192-53CBBA2606C4}"/>
                    </a:ext>
                  </a:extLst>
                </p:cNvPr>
                <p:cNvSpPr txBox="1"/>
                <p:nvPr/>
              </p:nvSpPr>
              <p:spPr>
                <a:xfrm>
                  <a:off x="2873829" y="1897956"/>
                  <a:ext cx="461042" cy="368834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MY" sz="110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(b)</a:t>
                  </a:r>
                </a:p>
              </p:txBody>
            </p:sp>
          </p:grpSp>
          <p:sp>
            <p:nvSpPr>
              <p:cNvPr id="17" name="Text Box 331">
                <a:extLst>
                  <a:ext uri="{FF2B5EF4-FFF2-40B4-BE49-F238E27FC236}">
                    <a16:creationId xmlns:a16="http://schemas.microsoft.com/office/drawing/2014/main" id="{06C4A9CE-F5B9-4882-B29C-A322C6DC2280}"/>
                  </a:ext>
                </a:extLst>
              </p:cNvPr>
              <p:cNvSpPr txBox="1"/>
              <p:nvPr/>
            </p:nvSpPr>
            <p:spPr>
              <a:xfrm>
                <a:off x="4917782" y="1897956"/>
                <a:ext cx="461042" cy="36883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MY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(c)</a:t>
                </a:r>
              </a:p>
            </p:txBody>
          </p:sp>
        </p:grpSp>
        <p:sp>
          <p:nvSpPr>
            <p:cNvPr id="15" name="Text Box 333">
              <a:extLst>
                <a:ext uri="{FF2B5EF4-FFF2-40B4-BE49-F238E27FC236}">
                  <a16:creationId xmlns:a16="http://schemas.microsoft.com/office/drawing/2014/main" id="{DB928A1A-9E0C-4FE0-8D18-D173F9388832}"/>
                </a:ext>
              </a:extLst>
            </p:cNvPr>
            <p:cNvSpPr txBox="1"/>
            <p:nvPr/>
          </p:nvSpPr>
          <p:spPr>
            <a:xfrm>
              <a:off x="6996401" y="1945960"/>
              <a:ext cx="461042" cy="36883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MY" sz="1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59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12"/>
    </mc:Choice>
    <mc:Fallback xmlns="">
      <p:transition spd="slow" advTm="2081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698A-EE25-4BEA-AE4E-CF8AB33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sz="1600" dirty="0"/>
              <a:t>3.   Defects Formation</a:t>
            </a:r>
          </a:p>
          <a:p>
            <a:pPr lvl="1"/>
            <a:r>
              <a:rPr lang="en-MY" sz="1600" dirty="0"/>
              <a:t>There will always be defects in the product. Some defects are tolerable, some are not.</a:t>
            </a:r>
          </a:p>
          <a:p>
            <a:pPr lvl="1"/>
            <a:endParaRPr lang="en-MY" sz="1600" dirty="0"/>
          </a:p>
          <a:p>
            <a:pPr lvl="1"/>
            <a:r>
              <a:rPr lang="en-MY" sz="1600" dirty="0"/>
              <a:t>Optimising scan parameters alone is insufficient – In-situ monitoring.</a:t>
            </a:r>
          </a:p>
          <a:p>
            <a:pPr lvl="1"/>
            <a:endParaRPr lang="en-MY" sz="1600" dirty="0"/>
          </a:p>
          <a:p>
            <a:pPr lvl="1"/>
            <a:r>
              <a:rPr lang="en-MY" sz="1600" dirty="0"/>
              <a:t>Melt pool dynamics is related to defects formation. </a:t>
            </a:r>
          </a:p>
          <a:p>
            <a:pPr lvl="1"/>
            <a:endParaRPr lang="en-MY" sz="1600" dirty="0"/>
          </a:p>
          <a:p>
            <a:pPr lvl="1"/>
            <a:r>
              <a:rPr lang="en-MY" sz="1600" dirty="0" err="1"/>
              <a:t>Eg.</a:t>
            </a:r>
            <a:r>
              <a:rPr lang="en-MY" sz="1600" dirty="0"/>
              <a:t> Denuded zone forms when the surface tension of the melt flow </a:t>
            </a:r>
          </a:p>
          <a:p>
            <a:pPr marL="201168" lvl="1" indent="0">
              <a:buNone/>
            </a:pPr>
            <a:r>
              <a:rPr lang="en-MY" sz="1600" dirty="0"/>
              <a:t>    entrains nearby particles into the melt flow. Partially melted particles </a:t>
            </a:r>
          </a:p>
          <a:p>
            <a:pPr marL="201168" lvl="1" indent="0">
              <a:buNone/>
            </a:pPr>
            <a:r>
              <a:rPr lang="en-MY" sz="1600" dirty="0"/>
              <a:t>    then ejected as spatter particles.</a:t>
            </a:r>
          </a:p>
          <a:p>
            <a:pPr marL="201168" lvl="1" indent="0">
              <a:buNone/>
            </a:pPr>
            <a:r>
              <a:rPr lang="en-MY" sz="1600" dirty="0"/>
              <a:t>    </a:t>
            </a:r>
          </a:p>
          <a:p>
            <a:pPr lvl="1"/>
            <a:endParaRPr lang="en-MY" sz="2000" dirty="0"/>
          </a:p>
          <a:p>
            <a:pPr marL="201168" lvl="1" indent="0">
              <a:buNone/>
            </a:pPr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8B602-412B-4D7F-8E3C-91BC58CFD3E5}"/>
              </a:ext>
            </a:extLst>
          </p:cNvPr>
          <p:cNvPicPr/>
          <p:nvPr/>
        </p:nvPicPr>
        <p:blipFill rotWithShape="1">
          <a:blip r:embed="rId2"/>
          <a:srcRect l="39572" t="46360" r="40848" b="34960"/>
          <a:stretch/>
        </p:blipFill>
        <p:spPr bwMode="auto">
          <a:xfrm>
            <a:off x="7688063" y="3968789"/>
            <a:ext cx="3542190" cy="19003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4AD928-E7C2-4040-B7A2-D0BDC1B51DAD}"/>
              </a:ext>
            </a:extLst>
          </p:cNvPr>
          <p:cNvSpPr txBox="1"/>
          <p:nvPr/>
        </p:nvSpPr>
        <p:spPr>
          <a:xfrm>
            <a:off x="493599" y="6355953"/>
            <a:ext cx="92185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50" dirty="0">
                <a:solidFill>
                  <a:schemeClr val="bg1"/>
                </a:solidFill>
              </a:rPr>
              <a:t>1. S.A. </a:t>
            </a:r>
            <a:r>
              <a:rPr lang="en-MY" sz="1050" dirty="0" err="1">
                <a:solidFill>
                  <a:schemeClr val="bg1"/>
                </a:solidFill>
              </a:rPr>
              <a:t>Khairallah</a:t>
            </a:r>
            <a:r>
              <a:rPr lang="en-MY" sz="1050" dirty="0">
                <a:solidFill>
                  <a:schemeClr val="bg1"/>
                </a:solidFill>
              </a:rPr>
              <a:t> et al. , Laser powder-bed fusion additive manufacturing: Physics of complex melt ﬂow and formation mechanisms of pores, spatter, and denudation zones, Acta </a:t>
            </a:r>
            <a:r>
              <a:rPr lang="en-MY" sz="1050" dirty="0" err="1">
                <a:solidFill>
                  <a:schemeClr val="bg1"/>
                </a:solidFill>
              </a:rPr>
              <a:t>Materialia</a:t>
            </a:r>
            <a:r>
              <a:rPr lang="en-MY" sz="1050" dirty="0">
                <a:solidFill>
                  <a:schemeClr val="bg1"/>
                </a:solidFill>
              </a:rPr>
              <a:t> 108 (2016) 36–45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54DBD-8D8A-4C15-A17A-0A34C2AF3714}"/>
              </a:ext>
            </a:extLst>
          </p:cNvPr>
          <p:cNvSpPr txBox="1"/>
          <p:nvPr/>
        </p:nvSpPr>
        <p:spPr>
          <a:xfrm>
            <a:off x="7634795" y="5886850"/>
            <a:ext cx="550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Figure 2: [1] Melt pool regions and denudation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7C1D8F-70E8-454F-AD62-B7711C32BE10}"/>
              </a:ext>
            </a:extLst>
          </p:cNvPr>
          <p:cNvSpPr/>
          <p:nvPr/>
        </p:nvSpPr>
        <p:spPr>
          <a:xfrm>
            <a:off x="9472475" y="4838330"/>
            <a:ext cx="866460" cy="6391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CF81C5-E596-4E81-8D5B-9B2276FFD8F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1FB667F-7FE7-4F95-8869-6D6BB966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1250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98"/>
    </mc:Choice>
    <mc:Fallback xmlns="">
      <p:transition spd="slow" advTm="6139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Study: Relating Melt Pool Anomalies to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698A-EE25-4BEA-AE4E-CF8AB33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MY" dirty="0"/>
          </a:p>
          <a:p>
            <a:pPr lvl="1"/>
            <a:r>
              <a:rPr lang="en-MY" sz="2000" dirty="0"/>
              <a:t>Overlay the positional data on a microscopic image of a </a:t>
            </a:r>
          </a:p>
          <a:p>
            <a:pPr marL="201168" lvl="1" indent="0">
              <a:buNone/>
            </a:pPr>
            <a:r>
              <a:rPr lang="en-MY" sz="2000" dirty="0"/>
              <a:t>   printed rectangular block.</a:t>
            </a:r>
          </a:p>
          <a:p>
            <a:pPr lvl="1"/>
            <a:endParaRPr lang="en-MY" sz="2000" dirty="0"/>
          </a:p>
          <a:p>
            <a:pPr lvl="1"/>
            <a:r>
              <a:rPr lang="en-MY" sz="2000" dirty="0"/>
              <a:t>Aim: Inspect anomaly metrics at various locations of defects.</a:t>
            </a:r>
          </a:p>
          <a:p>
            <a:pPr lvl="1"/>
            <a:endParaRPr lang="en-MY" sz="2000" dirty="0"/>
          </a:p>
          <a:p>
            <a:pPr lvl="1"/>
            <a:r>
              <a:rPr lang="en-MY" sz="2000" dirty="0"/>
              <a:t>Developed an interactive tool for inspection.</a:t>
            </a:r>
          </a:p>
          <a:p>
            <a:pPr lvl="1"/>
            <a:endParaRPr lang="en-MY" sz="2000" dirty="0"/>
          </a:p>
          <a:p>
            <a:pPr lvl="1"/>
            <a:r>
              <a:rPr lang="en-MY" sz="2000" dirty="0"/>
              <a:t>Caveat: Dark patches shown could be the shadowing effects and not</a:t>
            </a:r>
          </a:p>
          <a:p>
            <a:pPr marL="201168" lvl="1" indent="0">
              <a:buNone/>
            </a:pPr>
            <a:r>
              <a:rPr lang="en-MY" sz="2000" dirty="0"/>
              <a:t>	     actual defects.</a:t>
            </a:r>
          </a:p>
          <a:p>
            <a:pPr lvl="1"/>
            <a:endParaRPr lang="en-MY" sz="2000" dirty="0"/>
          </a:p>
          <a:p>
            <a:pPr marL="201168" lvl="1" indent="0">
              <a:buNone/>
            </a:pPr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7C1D8F-70E8-454F-AD62-B7711C32BE10}"/>
              </a:ext>
            </a:extLst>
          </p:cNvPr>
          <p:cNvSpPr/>
          <p:nvPr/>
        </p:nvSpPr>
        <p:spPr>
          <a:xfrm>
            <a:off x="9472475" y="4838330"/>
            <a:ext cx="866460" cy="6391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1E4B-1AD7-41D2-99A7-303A4CF4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30</a:t>
            </a:fld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71C23-555F-4EE3-8FF7-6F76C687424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097E92-2B30-4559-9542-C4258C96BDC3}"/>
              </a:ext>
            </a:extLst>
          </p:cNvPr>
          <p:cNvGrpSpPr/>
          <p:nvPr/>
        </p:nvGrpSpPr>
        <p:grpSpPr>
          <a:xfrm>
            <a:off x="8677646" y="1733309"/>
            <a:ext cx="1878824" cy="4191737"/>
            <a:chOff x="0" y="0"/>
            <a:chExt cx="2136097" cy="476473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DA81EC-9014-4457-9104-056973FA2337}"/>
                </a:ext>
              </a:extLst>
            </p:cNvPr>
            <p:cNvGrpSpPr/>
            <p:nvPr/>
          </p:nvGrpSpPr>
          <p:grpSpPr>
            <a:xfrm>
              <a:off x="0" y="0"/>
              <a:ext cx="2136097" cy="4494530"/>
              <a:chOff x="0" y="0"/>
              <a:chExt cx="2136097" cy="449453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8C01948-4A18-4960-BD47-07823E6B4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084580" cy="44945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DBEE0C8-51A5-4339-97DC-EEF4D7E34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4077" y="0"/>
                <a:ext cx="922020" cy="44532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" name="Text Box 435">
              <a:extLst>
                <a:ext uri="{FF2B5EF4-FFF2-40B4-BE49-F238E27FC236}">
                  <a16:creationId xmlns:a16="http://schemas.microsoft.com/office/drawing/2014/main" id="{A339593E-4459-4C2D-B578-8A4F5E33802D}"/>
                </a:ext>
              </a:extLst>
            </p:cNvPr>
            <p:cNvSpPr txBox="1"/>
            <p:nvPr/>
          </p:nvSpPr>
          <p:spPr>
            <a:xfrm>
              <a:off x="468726" y="4495160"/>
              <a:ext cx="391886" cy="269571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MY" sz="110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8" name="Text Box 436">
              <a:extLst>
                <a:ext uri="{FF2B5EF4-FFF2-40B4-BE49-F238E27FC236}">
                  <a16:creationId xmlns:a16="http://schemas.microsoft.com/office/drawing/2014/main" id="{87008A08-59AA-4266-80D9-2D6E57AE8326}"/>
                </a:ext>
              </a:extLst>
            </p:cNvPr>
            <p:cNvSpPr txBox="1"/>
            <p:nvPr/>
          </p:nvSpPr>
          <p:spPr>
            <a:xfrm>
              <a:off x="1459967" y="4495160"/>
              <a:ext cx="391886" cy="269571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MY" sz="110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(b)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3D3BADC-ADD4-43DE-8175-F304240484A6}"/>
              </a:ext>
            </a:extLst>
          </p:cNvPr>
          <p:cNvSpPr txBox="1"/>
          <p:nvPr/>
        </p:nvSpPr>
        <p:spPr>
          <a:xfrm>
            <a:off x="6198433" y="5918894"/>
            <a:ext cx="66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/>
              <a:t>(a) Positional data overlaid on microscopic image (b) Original microscopic image</a:t>
            </a:r>
          </a:p>
        </p:txBody>
      </p:sp>
    </p:spTree>
    <p:extLst>
      <p:ext uri="{BB962C8B-B14F-4D97-AF65-F5344CB8AC3E}">
        <p14:creationId xmlns:p14="http://schemas.microsoft.com/office/powerpoint/2010/main" val="224106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11"/>
    </mc:Choice>
    <mc:Fallback xmlns="">
      <p:transition spd="slow" advTm="3571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A1F92-9D79-4C8D-8435-7C6CB4705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31</a:t>
            </a:fld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BA3B8-2C93-4508-A719-760B3525A77D}"/>
              </a:ext>
            </a:extLst>
          </p:cNvPr>
          <p:cNvPicPr/>
          <p:nvPr/>
        </p:nvPicPr>
        <p:blipFill rotWithShape="1">
          <a:blip r:embed="rId2"/>
          <a:srcRect l="26924" t="34367" r="54577" b="10612"/>
          <a:stretch/>
        </p:blipFill>
        <p:spPr bwMode="auto">
          <a:xfrm rot="16200000">
            <a:off x="5339185" y="-2047910"/>
            <a:ext cx="1513628" cy="7118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146EC-0C91-4412-B501-BDD66FDF5CA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54779" y="2500640"/>
            <a:ext cx="4282440" cy="284607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43C31A-CFEA-4F5C-809D-3DAD10B6AE6C}"/>
              </a:ext>
            </a:extLst>
          </p:cNvPr>
          <p:cNvGrpSpPr/>
          <p:nvPr/>
        </p:nvGrpSpPr>
        <p:grpSpPr>
          <a:xfrm>
            <a:off x="4591860" y="2636711"/>
            <a:ext cx="3368040" cy="1104899"/>
            <a:chOff x="0" y="0"/>
            <a:chExt cx="3368150" cy="110517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43066D6-B628-4CF0-8195-97B34B22CF92}"/>
                </a:ext>
              </a:extLst>
            </p:cNvPr>
            <p:cNvSpPr/>
            <p:nvPr/>
          </p:nvSpPr>
          <p:spPr>
            <a:xfrm>
              <a:off x="0" y="565744"/>
              <a:ext cx="309186" cy="3552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MY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FA77D64-A758-406D-B959-684BC54384D7}"/>
                </a:ext>
              </a:extLst>
            </p:cNvPr>
            <p:cNvSpPr/>
            <p:nvPr/>
          </p:nvSpPr>
          <p:spPr>
            <a:xfrm>
              <a:off x="611793" y="749940"/>
              <a:ext cx="309186" cy="3552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MY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50E2D91-7B7B-4E53-85D9-7867F1EB312B}"/>
                </a:ext>
              </a:extLst>
            </p:cNvPr>
            <p:cNvSpPr/>
            <p:nvPr/>
          </p:nvSpPr>
          <p:spPr>
            <a:xfrm>
              <a:off x="1980104" y="0"/>
              <a:ext cx="309186" cy="3552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MY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229BEE9-7AFE-4A98-A289-73CAF1F87021}"/>
                </a:ext>
              </a:extLst>
            </p:cNvPr>
            <p:cNvSpPr/>
            <p:nvPr/>
          </p:nvSpPr>
          <p:spPr>
            <a:xfrm>
              <a:off x="3058964" y="513117"/>
              <a:ext cx="309186" cy="3552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MY"/>
            </a:p>
          </p:txBody>
        </p:sp>
      </p:grpSp>
      <p:sp>
        <p:nvSpPr>
          <p:cNvPr id="12" name="Text Box 466">
            <a:extLst>
              <a:ext uri="{FF2B5EF4-FFF2-40B4-BE49-F238E27FC236}">
                <a16:creationId xmlns:a16="http://schemas.microsoft.com/office/drawing/2014/main" id="{BD1AEFB4-FFA2-4F52-879A-CB3C28C5C1D9}"/>
              </a:ext>
            </a:extLst>
          </p:cNvPr>
          <p:cNvSpPr txBox="1"/>
          <p:nvPr/>
        </p:nvSpPr>
        <p:spPr>
          <a:xfrm>
            <a:off x="3067510" y="1568561"/>
            <a:ext cx="223520" cy="26162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1100">
                <a:solidFill>
                  <a:srgbClr val="FFFFFF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</a:t>
            </a:r>
            <a:endParaRPr lang="en-MY" sz="1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468">
            <a:extLst>
              <a:ext uri="{FF2B5EF4-FFF2-40B4-BE49-F238E27FC236}">
                <a16:creationId xmlns:a16="http://schemas.microsoft.com/office/drawing/2014/main" id="{94438C46-0F8D-494F-8019-F7F88C14E037}"/>
              </a:ext>
            </a:extLst>
          </p:cNvPr>
          <p:cNvSpPr txBox="1"/>
          <p:nvPr/>
        </p:nvSpPr>
        <p:spPr>
          <a:xfrm>
            <a:off x="4574683" y="1568561"/>
            <a:ext cx="223520" cy="26162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1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</a:t>
            </a:r>
            <a:endParaRPr lang="en-MY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469">
            <a:extLst>
              <a:ext uri="{FF2B5EF4-FFF2-40B4-BE49-F238E27FC236}">
                <a16:creationId xmlns:a16="http://schemas.microsoft.com/office/drawing/2014/main" id="{7C7751B1-FBC2-48C7-90B5-01CD39FBAF08}"/>
              </a:ext>
            </a:extLst>
          </p:cNvPr>
          <p:cNvSpPr txBox="1"/>
          <p:nvPr/>
        </p:nvSpPr>
        <p:spPr>
          <a:xfrm>
            <a:off x="6887850" y="1699371"/>
            <a:ext cx="223520" cy="26162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1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7</a:t>
            </a:r>
            <a:endParaRPr lang="en-MY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Text Box 470">
            <a:extLst>
              <a:ext uri="{FF2B5EF4-FFF2-40B4-BE49-F238E27FC236}">
                <a16:creationId xmlns:a16="http://schemas.microsoft.com/office/drawing/2014/main" id="{CAE4418F-1E65-4763-A988-1A433E871799}"/>
              </a:ext>
            </a:extLst>
          </p:cNvPr>
          <p:cNvSpPr txBox="1"/>
          <p:nvPr/>
        </p:nvSpPr>
        <p:spPr>
          <a:xfrm>
            <a:off x="8955261" y="1813178"/>
            <a:ext cx="387985" cy="26162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1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10</a:t>
            </a:r>
            <a:endParaRPr lang="en-MY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264BCA-E643-4EA0-83C3-8F5A16184984}"/>
              </a:ext>
            </a:extLst>
          </p:cNvPr>
          <p:cNvSpPr txBox="1"/>
          <p:nvPr/>
        </p:nvSpPr>
        <p:spPr>
          <a:xfrm>
            <a:off x="3503663" y="5394580"/>
            <a:ext cx="644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Variation of averaged anomaly metrics within the specified radius.</a:t>
            </a:r>
          </a:p>
        </p:txBody>
      </p:sp>
    </p:spTree>
    <p:extLst>
      <p:ext uri="{BB962C8B-B14F-4D97-AF65-F5344CB8AC3E}">
        <p14:creationId xmlns:p14="http://schemas.microsoft.com/office/powerpoint/2010/main" val="317369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33"/>
    </mc:Choice>
    <mc:Fallback xmlns="">
      <p:transition spd="slow" advTm="22533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43ABC7-EE5F-4D9C-ADF2-6087B52EC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32</a:t>
            </a:fld>
            <a:endParaRPr lang="en-MY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102E99-3ECD-44A5-906F-4410FB06C8A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61" y="145680"/>
            <a:ext cx="8289878" cy="2838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1E090A-FE9A-4B0E-8FD9-BF89BCA3AF0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61" y="3321945"/>
            <a:ext cx="8289876" cy="2838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903E610-F0B7-4EE4-81FD-688AD148161F}"/>
              </a:ext>
            </a:extLst>
          </p:cNvPr>
          <p:cNvSpPr/>
          <p:nvPr/>
        </p:nvSpPr>
        <p:spPr>
          <a:xfrm>
            <a:off x="1890793" y="54244"/>
            <a:ext cx="4052807" cy="13328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39B030-51E4-4DF9-BAEE-1F013FA2C9D6}"/>
              </a:ext>
            </a:extLst>
          </p:cNvPr>
          <p:cNvSpPr/>
          <p:nvPr/>
        </p:nvSpPr>
        <p:spPr>
          <a:xfrm>
            <a:off x="1704814" y="3990814"/>
            <a:ext cx="5354664" cy="13831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06099-8CC7-4295-9104-465A9D230770}"/>
              </a:ext>
            </a:extLst>
          </p:cNvPr>
          <p:cNvSpPr txBox="1"/>
          <p:nvPr/>
        </p:nvSpPr>
        <p:spPr>
          <a:xfrm>
            <a:off x="68017" y="1155368"/>
            <a:ext cx="1883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1</a:t>
            </a:r>
            <a:r>
              <a:rPr lang="en-MY" baseline="30000" dirty="0"/>
              <a:t>st</a:t>
            </a:r>
            <a:r>
              <a:rPr lang="en-MY" dirty="0"/>
              <a:t> Selection:</a:t>
            </a:r>
          </a:p>
          <a:p>
            <a:pPr algn="ctr"/>
            <a:r>
              <a:rPr lang="en-MY" b="1" dirty="0">
                <a:solidFill>
                  <a:srgbClr val="0070C0"/>
                </a:solidFill>
              </a:rPr>
              <a:t>Plume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30B81-FA80-4D33-A4A8-76FD9633E8C2}"/>
              </a:ext>
            </a:extLst>
          </p:cNvPr>
          <p:cNvSpPr txBox="1"/>
          <p:nvPr/>
        </p:nvSpPr>
        <p:spPr>
          <a:xfrm>
            <a:off x="269494" y="4420918"/>
            <a:ext cx="148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3</a:t>
            </a:r>
            <a:r>
              <a:rPr lang="en-MY" baseline="30000" dirty="0"/>
              <a:t>rd</a:t>
            </a:r>
            <a:r>
              <a:rPr lang="en-MY" dirty="0"/>
              <a:t> Selection:</a:t>
            </a:r>
          </a:p>
          <a:p>
            <a:pPr algn="ctr"/>
            <a:r>
              <a:rPr lang="en-MY" b="1" dirty="0">
                <a:solidFill>
                  <a:srgbClr val="0070C0"/>
                </a:solidFill>
              </a:rPr>
              <a:t>Plume</a:t>
            </a:r>
          </a:p>
        </p:txBody>
      </p:sp>
    </p:spTree>
    <p:extLst>
      <p:ext uri="{BB962C8B-B14F-4D97-AF65-F5344CB8AC3E}">
        <p14:creationId xmlns:p14="http://schemas.microsoft.com/office/powerpoint/2010/main" val="236936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27"/>
    </mc:Choice>
    <mc:Fallback xmlns="">
      <p:transition spd="slow" advTm="7427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C5681-4E8A-47C3-97A8-14AF4CAC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33</a:t>
            </a:fld>
            <a:endParaRPr lang="en-MY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C0ACB4-7402-4F10-A427-940CCF39466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599" y="218983"/>
            <a:ext cx="8290800" cy="284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C82FC1-A736-469C-9ABB-804B7A404C8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400" y="3339384"/>
            <a:ext cx="8293999" cy="2840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E844043-2283-41F8-BA8B-900CD48E9B2F}"/>
              </a:ext>
            </a:extLst>
          </p:cNvPr>
          <p:cNvSpPr/>
          <p:nvPr/>
        </p:nvSpPr>
        <p:spPr>
          <a:xfrm>
            <a:off x="6881247" y="2084006"/>
            <a:ext cx="945397" cy="11153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41E195D-72CC-4614-A4B1-3975BCA3F9DB}"/>
              </a:ext>
            </a:extLst>
          </p:cNvPr>
          <p:cNvSpPr/>
          <p:nvPr/>
        </p:nvSpPr>
        <p:spPr>
          <a:xfrm>
            <a:off x="4378270" y="5145437"/>
            <a:ext cx="2557222" cy="11743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D0CD5-9484-4028-AB4F-DB055D583377}"/>
              </a:ext>
            </a:extLst>
          </p:cNvPr>
          <p:cNvSpPr txBox="1"/>
          <p:nvPr/>
        </p:nvSpPr>
        <p:spPr>
          <a:xfrm>
            <a:off x="375834" y="1639183"/>
            <a:ext cx="148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7</a:t>
            </a:r>
            <a:r>
              <a:rPr lang="en-MY" baseline="30000" dirty="0"/>
              <a:t>th</a:t>
            </a:r>
            <a:r>
              <a:rPr lang="en-MY" dirty="0"/>
              <a:t> Selection:</a:t>
            </a:r>
          </a:p>
          <a:p>
            <a:pPr algn="ctr"/>
            <a:r>
              <a:rPr lang="en-MY" b="1" dirty="0">
                <a:solidFill>
                  <a:srgbClr val="00B050"/>
                </a:solidFill>
              </a:rPr>
              <a:t>Unstable Tail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476D1-FD6F-43AC-BD57-555A4FCA093F}"/>
              </a:ext>
            </a:extLst>
          </p:cNvPr>
          <p:cNvSpPr txBox="1"/>
          <p:nvPr/>
        </p:nvSpPr>
        <p:spPr>
          <a:xfrm>
            <a:off x="112363" y="4611720"/>
            <a:ext cx="2014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10</a:t>
            </a:r>
            <a:r>
              <a:rPr lang="en-MY" baseline="30000" dirty="0"/>
              <a:t>th</a:t>
            </a:r>
            <a:r>
              <a:rPr lang="en-MY" dirty="0"/>
              <a:t> Selection:</a:t>
            </a:r>
          </a:p>
          <a:p>
            <a:pPr algn="ctr"/>
            <a:r>
              <a:rPr lang="en-MY" b="1" dirty="0">
                <a:solidFill>
                  <a:srgbClr val="00B050"/>
                </a:solidFill>
              </a:rPr>
              <a:t>Unstable Tail</a:t>
            </a:r>
          </a:p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56754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8"/>
    </mc:Choice>
    <mc:Fallback xmlns="">
      <p:transition spd="slow" advTm="7948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A1F92-9D79-4C8D-8435-7C6CB4705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34</a:t>
            </a:fld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BA3B8-2C93-4508-A719-760B3525A77D}"/>
              </a:ext>
            </a:extLst>
          </p:cNvPr>
          <p:cNvPicPr/>
          <p:nvPr/>
        </p:nvPicPr>
        <p:blipFill rotWithShape="1">
          <a:blip r:embed="rId2"/>
          <a:srcRect l="26924" t="34367" r="54577" b="10612"/>
          <a:stretch/>
        </p:blipFill>
        <p:spPr bwMode="auto">
          <a:xfrm rot="16200000">
            <a:off x="5339185" y="-2047910"/>
            <a:ext cx="1513628" cy="7118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146EC-0C91-4412-B501-BDD66FDF5CA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54779" y="2500640"/>
            <a:ext cx="4282440" cy="284607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43C31A-CFEA-4F5C-809D-3DAD10B6AE6C}"/>
              </a:ext>
            </a:extLst>
          </p:cNvPr>
          <p:cNvGrpSpPr/>
          <p:nvPr/>
        </p:nvGrpSpPr>
        <p:grpSpPr>
          <a:xfrm>
            <a:off x="4591860" y="2636711"/>
            <a:ext cx="3368040" cy="1104899"/>
            <a:chOff x="0" y="0"/>
            <a:chExt cx="3368150" cy="110517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43066D6-B628-4CF0-8195-97B34B22CF92}"/>
                </a:ext>
              </a:extLst>
            </p:cNvPr>
            <p:cNvSpPr/>
            <p:nvPr/>
          </p:nvSpPr>
          <p:spPr>
            <a:xfrm>
              <a:off x="0" y="565744"/>
              <a:ext cx="309186" cy="3552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MY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FA77D64-A758-406D-B959-684BC54384D7}"/>
                </a:ext>
              </a:extLst>
            </p:cNvPr>
            <p:cNvSpPr/>
            <p:nvPr/>
          </p:nvSpPr>
          <p:spPr>
            <a:xfrm>
              <a:off x="611793" y="749940"/>
              <a:ext cx="309186" cy="3552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MY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50E2D91-7B7B-4E53-85D9-7867F1EB312B}"/>
                </a:ext>
              </a:extLst>
            </p:cNvPr>
            <p:cNvSpPr/>
            <p:nvPr/>
          </p:nvSpPr>
          <p:spPr>
            <a:xfrm>
              <a:off x="1980104" y="0"/>
              <a:ext cx="309186" cy="3552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MY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229BEE9-7AFE-4A98-A289-73CAF1F87021}"/>
                </a:ext>
              </a:extLst>
            </p:cNvPr>
            <p:cNvSpPr/>
            <p:nvPr/>
          </p:nvSpPr>
          <p:spPr>
            <a:xfrm>
              <a:off x="3058964" y="513117"/>
              <a:ext cx="309186" cy="3552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MY"/>
            </a:p>
          </p:txBody>
        </p:sp>
      </p:grpSp>
      <p:sp>
        <p:nvSpPr>
          <p:cNvPr id="12" name="Text Box 466">
            <a:extLst>
              <a:ext uri="{FF2B5EF4-FFF2-40B4-BE49-F238E27FC236}">
                <a16:creationId xmlns:a16="http://schemas.microsoft.com/office/drawing/2014/main" id="{BD1AEFB4-FFA2-4F52-879A-CB3C28C5C1D9}"/>
              </a:ext>
            </a:extLst>
          </p:cNvPr>
          <p:cNvSpPr txBox="1"/>
          <p:nvPr/>
        </p:nvSpPr>
        <p:spPr>
          <a:xfrm>
            <a:off x="3067510" y="1568561"/>
            <a:ext cx="223520" cy="26162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MY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468">
            <a:extLst>
              <a:ext uri="{FF2B5EF4-FFF2-40B4-BE49-F238E27FC236}">
                <a16:creationId xmlns:a16="http://schemas.microsoft.com/office/drawing/2014/main" id="{94438C46-0F8D-494F-8019-F7F88C14E037}"/>
              </a:ext>
            </a:extLst>
          </p:cNvPr>
          <p:cNvSpPr txBox="1"/>
          <p:nvPr/>
        </p:nvSpPr>
        <p:spPr>
          <a:xfrm>
            <a:off x="4574683" y="1568561"/>
            <a:ext cx="223520" cy="26162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1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</a:t>
            </a:r>
            <a:endParaRPr lang="en-MY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469">
            <a:extLst>
              <a:ext uri="{FF2B5EF4-FFF2-40B4-BE49-F238E27FC236}">
                <a16:creationId xmlns:a16="http://schemas.microsoft.com/office/drawing/2014/main" id="{7C7751B1-FBC2-48C7-90B5-01CD39FBAF08}"/>
              </a:ext>
            </a:extLst>
          </p:cNvPr>
          <p:cNvSpPr txBox="1"/>
          <p:nvPr/>
        </p:nvSpPr>
        <p:spPr>
          <a:xfrm>
            <a:off x="6887850" y="1699371"/>
            <a:ext cx="223520" cy="26162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1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7</a:t>
            </a:r>
            <a:endParaRPr lang="en-MY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Text Box 470">
            <a:extLst>
              <a:ext uri="{FF2B5EF4-FFF2-40B4-BE49-F238E27FC236}">
                <a16:creationId xmlns:a16="http://schemas.microsoft.com/office/drawing/2014/main" id="{CAE4418F-1E65-4763-A988-1A433E871799}"/>
              </a:ext>
            </a:extLst>
          </p:cNvPr>
          <p:cNvSpPr txBox="1"/>
          <p:nvPr/>
        </p:nvSpPr>
        <p:spPr>
          <a:xfrm>
            <a:off x="8955261" y="1813178"/>
            <a:ext cx="387985" cy="26162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1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10</a:t>
            </a:r>
            <a:endParaRPr lang="en-MY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264BCA-E643-4EA0-83C3-8F5A16184984}"/>
              </a:ext>
            </a:extLst>
          </p:cNvPr>
          <p:cNvSpPr txBox="1"/>
          <p:nvPr/>
        </p:nvSpPr>
        <p:spPr>
          <a:xfrm>
            <a:off x="3503663" y="5394580"/>
            <a:ext cx="644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Variation of averaged anomaly metrics within the specified radius.</a:t>
            </a:r>
          </a:p>
        </p:txBody>
      </p:sp>
    </p:spTree>
    <p:extLst>
      <p:ext uri="{BB962C8B-B14F-4D97-AF65-F5344CB8AC3E}">
        <p14:creationId xmlns:p14="http://schemas.microsoft.com/office/powerpoint/2010/main" val="22088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32"/>
    </mc:Choice>
    <mc:Fallback xmlns="">
      <p:transition spd="slow" advTm="21932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698A-EE25-4BEA-AE4E-CF8AB33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MY" dirty="0"/>
          </a:p>
          <a:p>
            <a:pPr lvl="1"/>
            <a:r>
              <a:rPr lang="en-MY" sz="2000" dirty="0"/>
              <a:t>Proposed two frameworks for melt pool anomalies detection and classification:</a:t>
            </a:r>
          </a:p>
          <a:p>
            <a:pPr marL="658368" lvl="1" indent="-457200">
              <a:buAutoNum type="arabicPeriod"/>
            </a:pPr>
            <a:r>
              <a:rPr lang="en-MY" sz="2000" dirty="0"/>
              <a:t>One class learning with deep convolutional autoencoder (Metric: Reconstruction error)</a:t>
            </a:r>
          </a:p>
          <a:p>
            <a:pPr marL="658368" lvl="1" indent="-457200">
              <a:buAutoNum type="arabicPeriod"/>
            </a:pPr>
            <a:endParaRPr lang="en-MY" sz="2000" dirty="0"/>
          </a:p>
          <a:p>
            <a:pPr marL="658368" lvl="1" indent="-457200">
              <a:buFont typeface="Calibri" pitchFamily="34" charset="0"/>
              <a:buAutoNum type="arabicPeriod"/>
            </a:pPr>
            <a:r>
              <a:rPr lang="en-MY" sz="2000" dirty="0"/>
              <a:t>Disentangled Variational Autoencoder for automatic features extraction (Metric: Distance from respective centroids)</a:t>
            </a:r>
          </a:p>
          <a:p>
            <a:pPr lvl="1"/>
            <a:r>
              <a:rPr lang="en-MY" sz="2000" dirty="0"/>
              <a:t>Classifications: Unstable tail, Large Melt Pools, Plume, Long Melt Pools</a:t>
            </a:r>
          </a:p>
          <a:p>
            <a:pPr lvl="1"/>
            <a:r>
              <a:rPr lang="en-MY" sz="2000" dirty="0"/>
              <a:t>Future work will include more variations of melt pools for the training of disentangled VAE.</a:t>
            </a:r>
          </a:p>
          <a:p>
            <a:pPr marL="201168" lvl="1" indent="0">
              <a:buNone/>
            </a:pPr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1E4B-1AD7-41D2-99A7-303A4CF4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35</a:t>
            </a:fld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71C23-555F-4EE3-8FF7-6F76C687424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675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774"/>
    </mc:Choice>
    <mc:Fallback xmlns="">
      <p:transition spd="slow" advTm="96774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D4876-1C4A-4233-8E56-EDF131B26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36</a:t>
            </a:fld>
            <a:endParaRPr lang="en-MY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C289D-CCFF-4AA2-842D-8F6E70D7CCA5}"/>
              </a:ext>
            </a:extLst>
          </p:cNvPr>
          <p:cNvSpPr txBox="1"/>
          <p:nvPr/>
        </p:nvSpPr>
        <p:spPr>
          <a:xfrm>
            <a:off x="1260529" y="2707933"/>
            <a:ext cx="9174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720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88066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8"/>
    </mc:Choice>
    <mc:Fallback xmlns="">
      <p:transition spd="slow" advTm="797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698A-EE25-4BEA-AE4E-CF8AB33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MY" dirty="0"/>
              <a:t>    </a:t>
            </a:r>
          </a:p>
          <a:p>
            <a:pPr marL="201168" lvl="1" indent="0">
              <a:buNone/>
            </a:pPr>
            <a:r>
              <a:rPr lang="en-MY" dirty="0"/>
              <a:t>The project focuses extensively on analysing the melt pool dynamics through the lens of machine learning models. The main objectives are: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MY" sz="1800" dirty="0"/>
              <a:t>Explore different machine learning models capable of detecting and classifying anomalous melt pools under different scans.</a:t>
            </a:r>
          </a:p>
          <a:p>
            <a:pPr marL="342900" lvl="0" indent="-342900">
              <a:buFont typeface="+mj-lt"/>
              <a:buAutoNum type="arabicPeriod"/>
            </a:pPr>
            <a:endParaRPr lang="en-MY" sz="1800" dirty="0"/>
          </a:p>
          <a:p>
            <a:pPr marL="342900" lvl="0" indent="-342900">
              <a:buFont typeface="+mj-lt"/>
              <a:buAutoNum type="arabicPeriod"/>
            </a:pPr>
            <a:r>
              <a:rPr lang="en-MY" sz="1800" dirty="0"/>
              <a:t>Evaluate the machine learning models performance with multiple test data.</a:t>
            </a:r>
          </a:p>
          <a:p>
            <a:pPr lvl="1"/>
            <a:endParaRPr lang="en-MY" dirty="0"/>
          </a:p>
          <a:p>
            <a:pPr marL="201168" lvl="1" indent="0">
              <a:buNone/>
            </a:pPr>
            <a:endParaRPr lang="en-MY" dirty="0"/>
          </a:p>
          <a:p>
            <a:pPr lvl="1"/>
            <a:endParaRPr lang="en-MY" dirty="0"/>
          </a:p>
          <a:p>
            <a:pPr lvl="1"/>
            <a:endParaRPr lang="en-MY" dirty="0"/>
          </a:p>
          <a:p>
            <a:pPr lvl="1"/>
            <a:endParaRPr lang="en-MY" dirty="0"/>
          </a:p>
          <a:p>
            <a:pPr lvl="1"/>
            <a:endParaRPr lang="en-MY" dirty="0"/>
          </a:p>
          <a:p>
            <a:pPr lvl="1"/>
            <a:endParaRPr lang="en-MY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CC2EA4-17D9-4F78-9125-C568BA44155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40148-BF90-4C80-BACE-FED8AB14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3774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70"/>
    </mc:Choice>
    <mc:Fallback xmlns="">
      <p:transition spd="slow" advTm="4327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698A-EE25-4BEA-AE4E-CF8AB33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MY" sz="1800" dirty="0"/>
          </a:p>
          <a:p>
            <a:pPr marL="201168" lvl="1" indent="0">
              <a:buNone/>
            </a:pPr>
            <a:r>
              <a:rPr lang="en-MY" dirty="0"/>
              <a:t>Coaxial LPBF monitoring system which resolves the temperature field of the melt pool both in time and space</a:t>
            </a:r>
          </a:p>
          <a:p>
            <a:pPr marL="201168" lvl="1" indent="0">
              <a:buNone/>
            </a:pPr>
            <a:endParaRPr lang="en-MY" dirty="0"/>
          </a:p>
          <a:p>
            <a:pPr marL="544068" lvl="1" indent="-342900">
              <a:buAutoNum type="arabicPeriod"/>
            </a:pPr>
            <a:r>
              <a:rPr lang="en-MY" dirty="0"/>
              <a:t>Video frames of resolved melt pools</a:t>
            </a:r>
          </a:p>
          <a:p>
            <a:pPr marL="544068" lvl="1" indent="-342900">
              <a:buAutoNum type="arabicPeriod"/>
            </a:pPr>
            <a:endParaRPr lang="en-MY" dirty="0"/>
          </a:p>
          <a:p>
            <a:pPr marL="544068" lvl="1" indent="-342900">
              <a:buAutoNum type="arabicPeriod"/>
            </a:pPr>
            <a:endParaRPr lang="en-MY" dirty="0"/>
          </a:p>
          <a:p>
            <a:pPr marL="544068" lvl="1" indent="-342900">
              <a:buAutoNum type="arabicPeriod"/>
            </a:pPr>
            <a:r>
              <a:rPr lang="en-MY" dirty="0"/>
              <a:t>Positional Dataset: x and y coordinates of the scan path</a:t>
            </a:r>
          </a:p>
          <a:p>
            <a:pPr lvl="1"/>
            <a:endParaRPr lang="en-MY" dirty="0"/>
          </a:p>
          <a:p>
            <a:pPr marL="201168" lvl="1" indent="0">
              <a:buNone/>
            </a:pPr>
            <a:endParaRPr lang="en-MY" dirty="0"/>
          </a:p>
          <a:p>
            <a:pPr lvl="1"/>
            <a:endParaRPr lang="en-MY" dirty="0"/>
          </a:p>
          <a:p>
            <a:pPr lvl="1"/>
            <a:endParaRPr lang="en-MY" dirty="0"/>
          </a:p>
          <a:p>
            <a:pPr lvl="1"/>
            <a:endParaRPr lang="en-MY" dirty="0"/>
          </a:p>
          <a:p>
            <a:pPr lvl="1"/>
            <a:endParaRPr lang="en-MY" dirty="0"/>
          </a:p>
          <a:p>
            <a:pPr lvl="1"/>
            <a:endParaRPr lang="en-MY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7C1D8F-70E8-454F-AD62-B7711C32BE10}"/>
              </a:ext>
            </a:extLst>
          </p:cNvPr>
          <p:cNvSpPr/>
          <p:nvPr/>
        </p:nvSpPr>
        <p:spPr>
          <a:xfrm>
            <a:off x="9472475" y="4838330"/>
            <a:ext cx="866460" cy="6391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76D80-45BD-4A68-8F90-0156A268A99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9EA12-9993-49AB-9483-172B1E4AB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5</a:t>
            </a:fld>
            <a:endParaRPr lang="en-MY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A9BD8A-E3FF-4E45-890E-2DCBBC026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18" y="4129855"/>
            <a:ext cx="2531564" cy="170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24BADF-BFF6-4DED-A1A6-3CC6B79296AF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8" r="82250" b="75406"/>
          <a:stretch/>
        </p:blipFill>
        <p:spPr bwMode="auto">
          <a:xfrm>
            <a:off x="8821255" y="2546099"/>
            <a:ext cx="1302439" cy="12736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26EC19-E0F8-4D59-AE4D-122057924563}"/>
              </a:ext>
            </a:extLst>
          </p:cNvPr>
          <p:cNvSpPr txBox="1"/>
          <p:nvPr/>
        </p:nvSpPr>
        <p:spPr>
          <a:xfrm>
            <a:off x="7959777" y="3743488"/>
            <a:ext cx="370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Melt pool video frame (128 x 128)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EED19A-1C1A-475E-8D27-183897C9575D}"/>
              </a:ext>
            </a:extLst>
          </p:cNvPr>
          <p:cNvSpPr txBox="1"/>
          <p:nvPr/>
        </p:nvSpPr>
        <p:spPr>
          <a:xfrm>
            <a:off x="7959777" y="5797413"/>
            <a:ext cx="370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Positional Dataset</a:t>
            </a:r>
          </a:p>
        </p:txBody>
      </p:sp>
    </p:spTree>
    <p:extLst>
      <p:ext uri="{BB962C8B-B14F-4D97-AF65-F5344CB8AC3E}">
        <p14:creationId xmlns:p14="http://schemas.microsoft.com/office/powerpoint/2010/main" val="317037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08"/>
    </mc:Choice>
    <mc:Fallback xmlns="">
      <p:transition spd="slow" advTm="3440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698A-EE25-4BEA-AE4E-CF8AB33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sz="1600" dirty="0"/>
              <a:t>Metrics for visualisation</a:t>
            </a:r>
          </a:p>
          <a:p>
            <a:pPr lvl="1"/>
            <a:r>
              <a:rPr lang="en-MY" sz="1600" dirty="0"/>
              <a:t>Standard Deviation: SD</a:t>
            </a:r>
          </a:p>
          <a:p>
            <a:pPr lvl="1"/>
            <a:r>
              <a:rPr lang="en-MY" sz="1600" dirty="0"/>
              <a:t>Proportion of Bright Pixels: PBP</a:t>
            </a:r>
          </a:p>
          <a:p>
            <a:pPr lvl="1"/>
            <a:r>
              <a:rPr lang="en-MY" sz="1600" dirty="0"/>
              <a:t>Subregion Mean: SRM</a:t>
            </a:r>
          </a:p>
          <a:p>
            <a:pPr marL="201168" lvl="1" indent="0">
              <a:buNone/>
            </a:pPr>
            <a:endParaRPr lang="en-MY" sz="1600" dirty="0"/>
          </a:p>
          <a:p>
            <a:pPr lvl="1"/>
            <a:endParaRPr lang="en-MY" sz="2000" dirty="0"/>
          </a:p>
          <a:p>
            <a:pPr marL="201168" lvl="1" indent="0">
              <a:buNone/>
            </a:pPr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sz="2000" dirty="0"/>
          </a:p>
          <a:p>
            <a:pPr lvl="1"/>
            <a:endParaRPr lang="en-MY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7C1D8F-70E8-454F-AD62-B7711C32BE10}"/>
              </a:ext>
            </a:extLst>
          </p:cNvPr>
          <p:cNvSpPr/>
          <p:nvPr/>
        </p:nvSpPr>
        <p:spPr>
          <a:xfrm>
            <a:off x="9472475" y="4838330"/>
            <a:ext cx="866460" cy="6391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35057-E9CE-41C6-92AA-C20A89003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6</a:t>
            </a:fld>
            <a:endParaRPr lang="en-MY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5431AA-8B8F-440A-B938-FAB047939227}"/>
              </a:ext>
            </a:extLst>
          </p:cNvPr>
          <p:cNvGrpSpPr/>
          <p:nvPr/>
        </p:nvGrpSpPr>
        <p:grpSpPr>
          <a:xfrm>
            <a:off x="5381665" y="1836918"/>
            <a:ext cx="7744673" cy="4379270"/>
            <a:chOff x="6126480" y="2871457"/>
            <a:chExt cx="6151471" cy="298210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EFF770-3FCD-4983-95A0-77667852F2FA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6480" y="2871457"/>
              <a:ext cx="4769331" cy="2421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BAFB46-646B-4E98-980B-A85E9CCFD212}"/>
                </a:ext>
              </a:extLst>
            </p:cNvPr>
            <p:cNvSpPr txBox="1"/>
            <p:nvPr/>
          </p:nvSpPr>
          <p:spPr>
            <a:xfrm>
              <a:off x="6285524" y="5224810"/>
              <a:ext cx="5992427" cy="628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/>
                <a:t>Figure 4: Standardised Metrics against melt pools’ frame ID. </a:t>
              </a:r>
            </a:p>
            <a:p>
              <a:r>
                <a:rPr lang="en-MY" dirty="0"/>
                <a:t>Block 4 focus height = 4 mm</a:t>
              </a:r>
            </a:p>
            <a:p>
              <a:r>
                <a:rPr lang="en-MY" dirty="0"/>
                <a:t>Block 6 focus height = 0 mm</a:t>
              </a:r>
            </a:p>
          </p:txBody>
        </p:sp>
      </p:grpSp>
      <p:sp>
        <p:nvSpPr>
          <p:cNvPr id="26" name="Text Box 513">
            <a:extLst>
              <a:ext uri="{FF2B5EF4-FFF2-40B4-BE49-F238E27FC236}">
                <a16:creationId xmlns:a16="http://schemas.microsoft.com/office/drawing/2014/main" id="{60D6CB39-FC84-4DE8-9A3A-3DF77FF7F86D}"/>
              </a:ext>
            </a:extLst>
          </p:cNvPr>
          <p:cNvSpPr txBox="1"/>
          <p:nvPr/>
        </p:nvSpPr>
        <p:spPr>
          <a:xfrm>
            <a:off x="7687352" y="3518456"/>
            <a:ext cx="696595" cy="39179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Block 4</a:t>
            </a:r>
          </a:p>
        </p:txBody>
      </p:sp>
      <p:sp>
        <p:nvSpPr>
          <p:cNvPr id="27" name="Text Box 513">
            <a:extLst>
              <a:ext uri="{FF2B5EF4-FFF2-40B4-BE49-F238E27FC236}">
                <a16:creationId xmlns:a16="http://schemas.microsoft.com/office/drawing/2014/main" id="{4C10E58D-101A-408E-8D21-87E98E608321}"/>
              </a:ext>
            </a:extLst>
          </p:cNvPr>
          <p:cNvSpPr txBox="1"/>
          <p:nvPr/>
        </p:nvSpPr>
        <p:spPr>
          <a:xfrm>
            <a:off x="8857753" y="3518456"/>
            <a:ext cx="696595" cy="39179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Block 6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7697D2-646D-45FA-A503-697FC1D9CE2B}"/>
              </a:ext>
            </a:extLst>
          </p:cNvPr>
          <p:cNvCxnSpPr/>
          <p:nvPr/>
        </p:nvCxnSpPr>
        <p:spPr>
          <a:xfrm>
            <a:off x="7723573" y="3814068"/>
            <a:ext cx="4971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48D554-E582-40E1-BFBE-DE0AF0D38C88}"/>
              </a:ext>
            </a:extLst>
          </p:cNvPr>
          <p:cNvCxnSpPr/>
          <p:nvPr/>
        </p:nvCxnSpPr>
        <p:spPr>
          <a:xfrm>
            <a:off x="8911394" y="3828493"/>
            <a:ext cx="4971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A6A3918-267F-45EE-9C5A-E518822E863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59D3BB5-A2CD-4E61-848A-0CEA2638342D}"/>
              </a:ext>
            </a:extLst>
          </p:cNvPr>
          <p:cNvGrpSpPr/>
          <p:nvPr/>
        </p:nvGrpSpPr>
        <p:grpSpPr>
          <a:xfrm>
            <a:off x="656806" y="3719628"/>
            <a:ext cx="4580255" cy="2034895"/>
            <a:chOff x="6575425" y="4060455"/>
            <a:chExt cx="4580255" cy="203489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4C51B22-BF64-4FBA-94DE-339495B5356F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5425" y="4060455"/>
              <a:ext cx="4580255" cy="1555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D40BDA-2EA0-41F8-8D5F-C35C45C5A973}"/>
                </a:ext>
              </a:extLst>
            </p:cNvPr>
            <p:cNvSpPr txBox="1"/>
            <p:nvPr/>
          </p:nvSpPr>
          <p:spPr>
            <a:xfrm>
              <a:off x="7173157" y="5681709"/>
              <a:ext cx="470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/>
                <a:t>(a)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D23F27-3646-4DF7-8BB8-9D8FB75E092E}"/>
                </a:ext>
              </a:extLst>
            </p:cNvPr>
            <p:cNvSpPr txBox="1"/>
            <p:nvPr/>
          </p:nvSpPr>
          <p:spPr>
            <a:xfrm>
              <a:off x="8693901" y="5681709"/>
              <a:ext cx="470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/>
                <a:t>(b)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D9FCF3-EEEF-4F14-9A2E-96E15C495B47}"/>
                </a:ext>
              </a:extLst>
            </p:cNvPr>
            <p:cNvSpPr txBox="1"/>
            <p:nvPr/>
          </p:nvSpPr>
          <p:spPr>
            <a:xfrm>
              <a:off x="10214645" y="5726018"/>
              <a:ext cx="470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/>
                <a:t>(c)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96DB115-AACB-449C-AAF8-12EB5CDD592A}"/>
              </a:ext>
            </a:extLst>
          </p:cNvPr>
          <p:cNvSpPr txBox="1"/>
          <p:nvPr/>
        </p:nvSpPr>
        <p:spPr>
          <a:xfrm>
            <a:off x="497431" y="5795410"/>
            <a:ext cx="5267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Figure 3: (a) Tail Separation (b) Plume (c) Spattering</a:t>
            </a:r>
          </a:p>
        </p:txBody>
      </p:sp>
    </p:spTree>
    <p:extLst>
      <p:ext uri="{BB962C8B-B14F-4D97-AF65-F5344CB8AC3E}">
        <p14:creationId xmlns:p14="http://schemas.microsoft.com/office/powerpoint/2010/main" val="11418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92"/>
    </mc:Choice>
    <mc:Fallback xmlns="">
      <p:transition spd="slow" advTm="607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 Props Features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698A-EE25-4BEA-AE4E-CF8AB33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sz="1800" dirty="0"/>
              <a:t>Python’s </a:t>
            </a:r>
            <a:r>
              <a:rPr lang="en-MY" sz="1800" dirty="0" err="1"/>
              <a:t>Skimage</a:t>
            </a:r>
            <a:r>
              <a:rPr lang="en-MY" sz="1800" dirty="0"/>
              <a:t> Region Props function for features extraction:</a:t>
            </a:r>
          </a:p>
          <a:p>
            <a:r>
              <a:rPr lang="en-MY" sz="1800" dirty="0"/>
              <a:t>Region Props Features</a:t>
            </a:r>
          </a:p>
          <a:p>
            <a:pPr marL="201168" lvl="1" indent="0">
              <a:buNone/>
            </a:pPr>
            <a:r>
              <a:rPr lang="en-MY" dirty="0"/>
              <a:t>1.  Melt pool</a:t>
            </a:r>
          </a:p>
          <a:p>
            <a:pPr lvl="1"/>
            <a:r>
              <a:rPr lang="en-MY" dirty="0"/>
              <a:t>Size</a:t>
            </a:r>
          </a:p>
          <a:p>
            <a:pPr lvl="1"/>
            <a:r>
              <a:rPr lang="en-MY" dirty="0"/>
              <a:t>Eccentricity</a:t>
            </a:r>
          </a:p>
          <a:p>
            <a:pPr marL="201168" lvl="1" indent="0">
              <a:buNone/>
            </a:pPr>
            <a:endParaRPr lang="en-MY" dirty="0"/>
          </a:p>
          <a:p>
            <a:pPr marL="201168" lvl="1" indent="0">
              <a:buNone/>
            </a:pPr>
            <a:r>
              <a:rPr lang="en-MY" dirty="0"/>
              <a:t>2. Spatter particle</a:t>
            </a:r>
          </a:p>
          <a:p>
            <a:pPr lvl="1"/>
            <a:r>
              <a:rPr lang="en-MY" dirty="0"/>
              <a:t>Quantity</a:t>
            </a:r>
          </a:p>
          <a:p>
            <a:pPr lvl="1"/>
            <a:r>
              <a:rPr lang="en-MY" dirty="0"/>
              <a:t>Average size</a:t>
            </a:r>
          </a:p>
          <a:p>
            <a:pPr lvl="1"/>
            <a:r>
              <a:rPr lang="en-MY" dirty="0"/>
              <a:t>Average eccentricity</a:t>
            </a:r>
          </a:p>
          <a:p>
            <a:pPr marL="201168" lvl="1" indent="0">
              <a:buNone/>
            </a:pPr>
            <a:endParaRPr lang="en-MY" dirty="0"/>
          </a:p>
          <a:p>
            <a:pPr lvl="1"/>
            <a:endParaRPr lang="en-MY" dirty="0"/>
          </a:p>
          <a:p>
            <a:pPr lvl="1"/>
            <a:endParaRPr lang="en-MY" dirty="0"/>
          </a:p>
          <a:p>
            <a:pPr lvl="1"/>
            <a:endParaRPr lang="en-MY" dirty="0"/>
          </a:p>
          <a:p>
            <a:pPr lvl="1"/>
            <a:endParaRPr lang="en-MY" dirty="0"/>
          </a:p>
          <a:p>
            <a:pPr lvl="1"/>
            <a:endParaRPr lang="en-MY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7C1D8F-70E8-454F-AD62-B7711C32BE10}"/>
              </a:ext>
            </a:extLst>
          </p:cNvPr>
          <p:cNvSpPr/>
          <p:nvPr/>
        </p:nvSpPr>
        <p:spPr>
          <a:xfrm>
            <a:off x="9472475" y="4838330"/>
            <a:ext cx="866460" cy="6391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35057-E9CE-41C6-92AA-C20A89003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7</a:t>
            </a:fld>
            <a:endParaRPr lang="en-MY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21F1BC7-2257-4D1F-94F8-14F7DD37A88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379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91"/>
    </mc:Choice>
    <mc:Fallback xmlns="">
      <p:transition spd="slow" advTm="1879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ACBD-CA97-4BFC-927A-EFE81885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698A-EE25-4BEA-AE4E-CF8AB33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endParaRPr lang="en-MY" dirty="0"/>
          </a:p>
          <a:p>
            <a:pPr lvl="1"/>
            <a:endParaRPr lang="en-MY" dirty="0"/>
          </a:p>
          <a:p>
            <a:pPr lvl="1"/>
            <a:endParaRPr lang="en-MY" dirty="0"/>
          </a:p>
          <a:p>
            <a:pPr lvl="1"/>
            <a:endParaRPr lang="en-MY" dirty="0"/>
          </a:p>
          <a:p>
            <a:pPr lvl="1"/>
            <a:endParaRPr lang="en-MY" dirty="0"/>
          </a:p>
          <a:p>
            <a:pPr lvl="1"/>
            <a:endParaRPr lang="en-MY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7C1D8F-70E8-454F-AD62-B7711C32BE10}"/>
              </a:ext>
            </a:extLst>
          </p:cNvPr>
          <p:cNvSpPr/>
          <p:nvPr/>
        </p:nvSpPr>
        <p:spPr>
          <a:xfrm>
            <a:off x="9472475" y="4838330"/>
            <a:ext cx="866460" cy="6391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35057-E9CE-41C6-92AA-C20A89003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8</a:t>
            </a:fld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5C60D-E0D4-4AB7-9F15-5B36CF9E9D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8" y="2046076"/>
            <a:ext cx="5454015" cy="3622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894FFC-761C-4A9D-84EB-0065DED95B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392" y="2046076"/>
            <a:ext cx="5430520" cy="3613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6502B-B8AB-48A7-A0D6-418840B56EB3}"/>
              </a:ext>
            </a:extLst>
          </p:cNvPr>
          <p:cNvSpPr txBox="1"/>
          <p:nvPr/>
        </p:nvSpPr>
        <p:spPr>
          <a:xfrm>
            <a:off x="2300426" y="5668751"/>
            <a:ext cx="335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Average spatter area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85B94-ABD2-4B0A-8BAD-BC25402AB5E6}"/>
              </a:ext>
            </a:extLst>
          </p:cNvPr>
          <p:cNvSpPr txBox="1"/>
          <p:nvPr/>
        </p:nvSpPr>
        <p:spPr>
          <a:xfrm>
            <a:off x="7200711" y="5638919"/>
            <a:ext cx="335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Melt pool size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1E3461-D6E6-4122-8AB5-1CBE6138B7BE}"/>
              </a:ext>
            </a:extLst>
          </p:cNvPr>
          <p:cNvSpPr/>
          <p:nvPr/>
        </p:nvSpPr>
        <p:spPr>
          <a:xfrm>
            <a:off x="807868" y="3318431"/>
            <a:ext cx="1677880" cy="987239"/>
          </a:xfrm>
          <a:prstGeom prst="roundRect">
            <a:avLst/>
          </a:prstGeom>
          <a:solidFill>
            <a:srgbClr val="92D05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A5774A-FFAC-4D7C-8C1F-426530B55391}"/>
              </a:ext>
            </a:extLst>
          </p:cNvPr>
          <p:cNvSpPr/>
          <p:nvPr/>
        </p:nvSpPr>
        <p:spPr>
          <a:xfrm>
            <a:off x="4264746" y="3328584"/>
            <a:ext cx="1677880" cy="987239"/>
          </a:xfrm>
          <a:prstGeom prst="roundRect">
            <a:avLst/>
          </a:prstGeom>
          <a:solidFill>
            <a:srgbClr val="92D05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60DEE3-7834-406B-8183-DCA116A2C197}"/>
              </a:ext>
            </a:extLst>
          </p:cNvPr>
          <p:cNvSpPr/>
          <p:nvPr/>
        </p:nvSpPr>
        <p:spPr>
          <a:xfrm>
            <a:off x="6549008" y="3294406"/>
            <a:ext cx="1677880" cy="1048133"/>
          </a:xfrm>
          <a:prstGeom prst="roundRect">
            <a:avLst/>
          </a:prstGeom>
          <a:solidFill>
            <a:srgbClr val="92D05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FED209-92FE-48D8-8597-089A53597615}"/>
              </a:ext>
            </a:extLst>
          </p:cNvPr>
          <p:cNvSpPr/>
          <p:nvPr/>
        </p:nvSpPr>
        <p:spPr>
          <a:xfrm>
            <a:off x="9979407" y="3318432"/>
            <a:ext cx="1677880" cy="1024108"/>
          </a:xfrm>
          <a:prstGeom prst="roundRect">
            <a:avLst/>
          </a:prstGeom>
          <a:solidFill>
            <a:srgbClr val="92D05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54D1A2-3F07-47D3-94D9-38F32F79BBA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/>
          <a:stretch/>
        </p:blipFill>
        <p:spPr bwMode="auto">
          <a:xfrm>
            <a:off x="1097280" y="283902"/>
            <a:ext cx="1674329" cy="54758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00A2AD9-A90C-430B-AE78-326F749854DB}"/>
              </a:ext>
            </a:extLst>
          </p:cNvPr>
          <p:cNvSpPr txBox="1"/>
          <p:nvPr/>
        </p:nvSpPr>
        <p:spPr>
          <a:xfrm>
            <a:off x="1454046" y="3492708"/>
            <a:ext cx="103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Block 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E58890-1EBC-4C0C-954C-C98A06887809}"/>
              </a:ext>
            </a:extLst>
          </p:cNvPr>
          <p:cNvSpPr txBox="1"/>
          <p:nvPr/>
        </p:nvSpPr>
        <p:spPr>
          <a:xfrm>
            <a:off x="4763004" y="3544071"/>
            <a:ext cx="103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Block 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64BD04-C411-4E36-8FB8-A705F839F67C}"/>
              </a:ext>
            </a:extLst>
          </p:cNvPr>
          <p:cNvSpPr txBox="1"/>
          <p:nvPr/>
        </p:nvSpPr>
        <p:spPr>
          <a:xfrm>
            <a:off x="7171522" y="3544071"/>
            <a:ext cx="103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Block 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C0CC53-E610-4E1B-9F44-5E2F5FBC054C}"/>
              </a:ext>
            </a:extLst>
          </p:cNvPr>
          <p:cNvSpPr txBox="1"/>
          <p:nvPr/>
        </p:nvSpPr>
        <p:spPr>
          <a:xfrm>
            <a:off x="10639829" y="3550463"/>
            <a:ext cx="103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Block 6</a:t>
            </a:r>
          </a:p>
        </p:txBody>
      </p:sp>
    </p:spTree>
    <p:extLst>
      <p:ext uri="{BB962C8B-B14F-4D97-AF65-F5344CB8AC3E}">
        <p14:creationId xmlns:p14="http://schemas.microsoft.com/office/powerpoint/2010/main" val="7783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63"/>
    </mc:Choice>
    <mc:Fallback xmlns="">
      <p:transition spd="slow" advTm="1346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38BE-8B6A-4210-A113-0A979238D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4400" dirty="0"/>
              <a:t>Machine Learning Frameworks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F211C-4162-49EB-AD6D-2432D09E5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75F8-BF96-45DE-8805-A443CA38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64A8-BDED-4BF8-A5E4-F47E086C5E51}" type="slidenum">
              <a:rPr lang="en-MY" smtClean="0"/>
              <a:t>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2914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91"/>
    </mc:Choice>
    <mc:Fallback xmlns="">
      <p:transition spd="slow" advTm="13991"/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2174</TotalTime>
  <Words>1643</Words>
  <Application>Microsoft Office PowerPoint</Application>
  <PresentationFormat>Widescreen</PresentationFormat>
  <Paragraphs>432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Times New Roman</vt:lpstr>
      <vt:lpstr>Retrospect</vt:lpstr>
      <vt:lpstr> Final Year Project Seminar  Machine Learning for Defect Detection in 3D Printing Process</vt:lpstr>
      <vt:lpstr>Background</vt:lpstr>
      <vt:lpstr>Background</vt:lpstr>
      <vt:lpstr>Objectives</vt:lpstr>
      <vt:lpstr>Datasets</vt:lpstr>
      <vt:lpstr>Exploratory Data Analysis</vt:lpstr>
      <vt:lpstr>Region Props Features Extraction</vt:lpstr>
      <vt:lpstr>Features Extraction</vt:lpstr>
      <vt:lpstr>Machine Learning Frameworks</vt:lpstr>
      <vt:lpstr>One Class Learning Framework</vt:lpstr>
      <vt:lpstr>Autoencoder: Introduction</vt:lpstr>
      <vt:lpstr>Data Pre-sieving</vt:lpstr>
      <vt:lpstr>Clusters Analysis</vt:lpstr>
      <vt:lpstr>Autoencoder: Testing</vt:lpstr>
      <vt:lpstr>Autoencoder: Testing</vt:lpstr>
      <vt:lpstr>PowerPoint Presentation</vt:lpstr>
      <vt:lpstr>DBSCAN</vt:lpstr>
      <vt:lpstr>Performance Evaluation</vt:lpstr>
      <vt:lpstr>Performance Evaluation</vt:lpstr>
      <vt:lpstr>Automated Features Extraction Framework</vt:lpstr>
      <vt:lpstr>Disentangled Variational Autoencoder</vt:lpstr>
      <vt:lpstr>Image Cropping</vt:lpstr>
      <vt:lpstr>Disentangled Variational Autoencoder</vt:lpstr>
      <vt:lpstr>PowerPoint Presentation</vt:lpstr>
      <vt:lpstr>Automated Features Extraction Framework</vt:lpstr>
      <vt:lpstr>Anomalies Detection and Classification</vt:lpstr>
      <vt:lpstr>Anomalies Classification</vt:lpstr>
      <vt:lpstr>PowerPoint Presentation</vt:lpstr>
      <vt:lpstr>PowerPoint Presentation</vt:lpstr>
      <vt:lpstr>Case Study: Relating Melt Pool Anomalies to Defects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25</dc:title>
  <dc:creator>Ho, Boon</dc:creator>
  <cp:lastModifiedBy>Boon Yang Ho</cp:lastModifiedBy>
  <cp:revision>102</cp:revision>
  <dcterms:created xsi:type="dcterms:W3CDTF">2020-03-20T10:05:01Z</dcterms:created>
  <dcterms:modified xsi:type="dcterms:W3CDTF">2021-02-15T16:38:32Z</dcterms:modified>
</cp:coreProperties>
</file>